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4"/>
  </p:notesMasterIdLst>
  <p:sldIdLst>
    <p:sldId id="265" r:id="rId2"/>
    <p:sldId id="320" r:id="rId3"/>
    <p:sldId id="256" r:id="rId4"/>
    <p:sldId id="257" r:id="rId5"/>
    <p:sldId id="258" r:id="rId6"/>
    <p:sldId id="259" r:id="rId7"/>
    <p:sldId id="260" r:id="rId8"/>
    <p:sldId id="262" r:id="rId9"/>
    <p:sldId id="261" r:id="rId10"/>
    <p:sldId id="264" r:id="rId11"/>
    <p:sldId id="263" r:id="rId12"/>
    <p:sldId id="266" r:id="rId13"/>
    <p:sldId id="267" r:id="rId14"/>
    <p:sldId id="272" r:id="rId15"/>
    <p:sldId id="273" r:id="rId16"/>
    <p:sldId id="268" r:id="rId17"/>
    <p:sldId id="269" r:id="rId18"/>
    <p:sldId id="270" r:id="rId19"/>
    <p:sldId id="271" r:id="rId20"/>
    <p:sldId id="278" r:id="rId21"/>
    <p:sldId id="279" r:id="rId22"/>
    <p:sldId id="280" r:id="rId23"/>
    <p:sldId id="274" r:id="rId24"/>
    <p:sldId id="275" r:id="rId25"/>
    <p:sldId id="276" r:id="rId26"/>
    <p:sldId id="277" r:id="rId27"/>
    <p:sldId id="281" r:id="rId28"/>
    <p:sldId id="297" r:id="rId29"/>
    <p:sldId id="287" r:id="rId30"/>
    <p:sldId id="288" r:id="rId31"/>
    <p:sldId id="283" r:id="rId32"/>
    <p:sldId id="289" r:id="rId33"/>
    <p:sldId id="285" r:id="rId34"/>
    <p:sldId id="286" r:id="rId35"/>
    <p:sldId id="282" r:id="rId36"/>
    <p:sldId id="291" r:id="rId37"/>
    <p:sldId id="292" r:id="rId38"/>
    <p:sldId id="295" r:id="rId39"/>
    <p:sldId id="296" r:id="rId40"/>
    <p:sldId id="293" r:id="rId41"/>
    <p:sldId id="290" r:id="rId42"/>
    <p:sldId id="298" r:id="rId43"/>
    <p:sldId id="299" r:id="rId44"/>
    <p:sldId id="302" r:id="rId45"/>
    <p:sldId id="300"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73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B33C03-A69D-41CD-B839-F9D9F0369CB3}" type="datetimeFigureOut">
              <a:rPr lang="it-IT" smtClean="0"/>
              <a:pPr/>
              <a:t>18/02/2016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D95A5C-773F-41E7-B73F-E933193036C4}"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003786" y="695134"/>
            <a:ext cx="4848989" cy="3428152"/>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685800" y="4343400"/>
            <a:ext cx="5486400" cy="477054"/>
          </a:xfrm>
        </p:spPr>
        <p:txBody>
          <a:bodyPr>
            <a:spAutoFit/>
          </a:bodyPr>
          <a:lstStyle/>
          <a:p>
            <a:endParaRPr lang="it-IT" sz="2500" dirty="0">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95325"/>
            <a:ext cx="4570413" cy="3427413"/>
          </a:xfrm>
          <a:solidFill>
            <a:srgbClr val="729FCF"/>
          </a:solidFill>
          <a:ln w="25402">
            <a:solidFill>
              <a:srgbClr val="3465AF"/>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95325"/>
            <a:ext cx="4570413" cy="3427413"/>
          </a:xfrm>
          <a:solidFill>
            <a:srgbClr val="729FCF"/>
          </a:solidFill>
          <a:ln w="25402">
            <a:solidFill>
              <a:srgbClr val="3465AF"/>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4"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ttangolo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ttangolo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Connettore 1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ttangolo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e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e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8" name="Titolo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it-IT" smtClean="0"/>
              <a:t>Fare clic per modificare lo stile del titolo</a:t>
            </a:r>
            <a:endParaRPr lang="en-US"/>
          </a:p>
        </p:txBody>
      </p:sp>
      <p:sp>
        <p:nvSpPr>
          <p:cNvPr id="15" name="Segnaposto data 27"/>
          <p:cNvSpPr>
            <a:spLocks noGrp="1"/>
          </p:cNvSpPr>
          <p:nvPr>
            <p:ph type="dt" sz="half" idx="10"/>
          </p:nvPr>
        </p:nvSpPr>
        <p:spPr/>
        <p:txBody>
          <a:bodyPr/>
          <a:lstStyle>
            <a:lvl1pPr>
              <a:defRPr/>
            </a:lvl1pPr>
          </a:lstStyle>
          <a:p>
            <a:pPr>
              <a:defRPr/>
            </a:pPr>
            <a:fld id="{20906C6B-E49F-4F25-906E-A35814CB047E}" type="datetimeFigureOut">
              <a:rPr lang="it-IT"/>
              <a:pPr>
                <a:defRPr/>
              </a:pPr>
              <a:t>18/02/2016</a:t>
            </a:fld>
            <a:endParaRPr lang="it-IT"/>
          </a:p>
        </p:txBody>
      </p:sp>
      <p:sp>
        <p:nvSpPr>
          <p:cNvPr id="16" name="Segnaposto piè di pagina 16"/>
          <p:cNvSpPr>
            <a:spLocks noGrp="1"/>
          </p:cNvSpPr>
          <p:nvPr>
            <p:ph type="ftr" sz="quarter" idx="11"/>
          </p:nvPr>
        </p:nvSpPr>
        <p:spPr/>
        <p:txBody>
          <a:bodyPr/>
          <a:lstStyle>
            <a:lvl1pPr>
              <a:defRPr/>
            </a:lvl1pPr>
          </a:lstStyle>
          <a:p>
            <a:pPr>
              <a:defRPr/>
            </a:pPr>
            <a:endParaRPr lang="it-IT"/>
          </a:p>
        </p:txBody>
      </p:sp>
      <p:sp>
        <p:nvSpPr>
          <p:cNvPr id="17" name="Segnaposto numero diapositiva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662770D1-4908-4CF5-A908-C8774C53F56D}"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transition spd="slow">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D8B15603-F188-41B8-9040-B9C45BF72C41}" type="datetimeFigureOut">
              <a:rPr lang="it-IT"/>
              <a:pPr>
                <a:defRPr/>
              </a:pPr>
              <a:t>18/02/2016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9BD4E5F-A444-465A-8FFA-72BF4FA40DB2}"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transition spd="slow">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2"/>
      </p:bgRef>
    </p:bg>
    <p:spTree>
      <p:nvGrpSpPr>
        <p:cNvPr id="1" name=""/>
        <p:cNvGrpSpPr/>
        <p:nvPr/>
      </p:nvGrpSpPr>
      <p:grpSpPr>
        <a:xfrm>
          <a:off x="0" y="0"/>
          <a:ext cx="0" cy="0"/>
          <a:chOff x="0" y="0"/>
          <a:chExt cx="0" cy="0"/>
        </a:xfrm>
      </p:grpSpPr>
      <p:sp>
        <p:nvSpPr>
          <p:cNvPr id="4"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ttango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ttangolo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ttangolo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ttangolo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Connettore 1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Ovale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e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egnaposto testo verticale 2"/>
          <p:cNvSpPr>
            <a:spLocks noGrp="1"/>
          </p:cNvSpPr>
          <p:nvPr>
            <p:ph type="body" orient="vert" idx="1"/>
          </p:nvPr>
        </p:nvSpPr>
        <p:spPr>
          <a:xfrm>
            <a:off x="304800" y="304800"/>
            <a:ext cx="6553200" cy="5821366"/>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 name="Titolo verticale 1"/>
          <p:cNvSpPr>
            <a:spLocks noGrp="1"/>
          </p:cNvSpPr>
          <p:nvPr>
            <p:ph type="title" orient="vert"/>
          </p:nvPr>
        </p:nvSpPr>
        <p:spPr>
          <a:xfrm>
            <a:off x="7391400" y="304801"/>
            <a:ext cx="1447800" cy="5851525"/>
          </a:xfrm>
        </p:spPr>
        <p:txBody>
          <a:bodyPr vert="eaVert"/>
          <a:lstStyle/>
          <a:p>
            <a:r>
              <a:rPr lang="it-IT" smtClean="0"/>
              <a:t>Fare clic per modificare lo stile del titolo</a:t>
            </a:r>
            <a:endParaRPr lang="en-US"/>
          </a:p>
        </p:txBody>
      </p:sp>
      <p:sp>
        <p:nvSpPr>
          <p:cNvPr id="13" name="Segnaposto numero diapositiva 5"/>
          <p:cNvSpPr>
            <a:spLocks noGrp="1"/>
          </p:cNvSpPr>
          <p:nvPr>
            <p:ph type="sldNum" sz="quarter" idx="10"/>
          </p:nvPr>
        </p:nvSpPr>
        <p:spPr>
          <a:xfrm>
            <a:off x="6915150" y="3009900"/>
            <a:ext cx="457200" cy="441325"/>
          </a:xfrm>
        </p:spPr>
        <p:txBody>
          <a:bodyPr/>
          <a:lstStyle>
            <a:lvl1pPr>
              <a:defRPr/>
            </a:lvl1pPr>
          </a:lstStyle>
          <a:p>
            <a:pPr>
              <a:defRPr/>
            </a:pPr>
            <a:fld id="{48B41BC9-906A-4B33-8278-D1CDC80F59AE}" type="slidenum">
              <a:rPr lang="it-IT"/>
              <a:pPr>
                <a:defRPr/>
              </a:pPr>
              <a:t>‹N›</a:t>
            </a:fld>
            <a:endParaRPr lang="it-IT"/>
          </a:p>
        </p:txBody>
      </p:sp>
      <p:sp>
        <p:nvSpPr>
          <p:cNvPr id="14" name="Segnaposto data 3"/>
          <p:cNvSpPr>
            <a:spLocks noGrp="1"/>
          </p:cNvSpPr>
          <p:nvPr>
            <p:ph type="dt" sz="half" idx="11"/>
          </p:nvPr>
        </p:nvSpPr>
        <p:spPr/>
        <p:txBody>
          <a:bodyPr/>
          <a:lstStyle>
            <a:lvl1pPr>
              <a:defRPr/>
            </a:lvl1pPr>
          </a:lstStyle>
          <a:p>
            <a:pPr>
              <a:defRPr/>
            </a:pPr>
            <a:fld id="{B2937426-7B4A-4CF8-9ED2-79087AD96D2D}" type="datetimeFigureOut">
              <a:rPr lang="it-IT"/>
              <a:pPr>
                <a:defRPr/>
              </a:pPr>
              <a:t>18/02/2016</a:t>
            </a:fld>
            <a:endParaRPr lang="it-IT"/>
          </a:p>
        </p:txBody>
      </p:sp>
      <p:sp>
        <p:nvSpPr>
          <p:cNvPr id="15" name="Segnaposto piè di pagina 4"/>
          <p:cNvSpPr>
            <a:spLocks noGrp="1"/>
          </p:cNvSpPr>
          <p:nvPr>
            <p:ph type="ftr" sz="quarter" idx="12"/>
          </p:nvPr>
        </p:nvSpPr>
        <p:spPr/>
        <p:txBody>
          <a:bodyPr/>
          <a:lstStyle>
            <a:lvl1pPr>
              <a:defRPr/>
            </a:lvl1pPr>
          </a:lstStyle>
          <a:p>
            <a:pPr>
              <a:defRPr/>
            </a:pPr>
            <a:endParaRPr lang="it-IT"/>
          </a:p>
        </p:txBody>
      </p:sp>
    </p:spTree>
  </p:cSld>
  <p:clrMapOvr>
    <a:overrideClrMapping bg1="lt1" tx1="dk1" bg2="lt2" tx2="dk2" accent1="accent1" accent2="accent2" accent3="accent3" accent4="accent4" accent5="accent5" accent6="accent6" hlink="hlink" folHlink="folHlink"/>
  </p:clrMapOvr>
  <p:transition spd="slow">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p:spPr>
        <p:txBody>
          <a:bodyPr/>
          <a:lstStyle>
            <a:lvl1pPr>
              <a:defRPr/>
            </a:lvl1pPr>
          </a:lstStyle>
          <a:p>
            <a:endParaRPr lang="it-IT"/>
          </a:p>
        </p:txBody>
      </p:sp>
      <p:sp>
        <p:nvSpPr>
          <p:cNvPr id="6" name="Segnaposto piè di pagina 5"/>
          <p:cNvSpPr>
            <a:spLocks noGrp="1"/>
          </p:cNvSpPr>
          <p:nvPr>
            <p:ph type="ftr" sz="quarter" idx="11"/>
          </p:nvPr>
        </p:nvSpPr>
        <p:spPr>
          <a:xfrm>
            <a:off x="3124200" y="6245225"/>
            <a:ext cx="2895600" cy="476250"/>
          </a:xfrm>
        </p:spPr>
        <p:txBody>
          <a:bodyPr/>
          <a:lstStyle>
            <a:lvl1pPr>
              <a:defRPr/>
            </a:lvl1pPr>
          </a:lstStyle>
          <a:p>
            <a:endParaRPr lang="it-IT"/>
          </a:p>
        </p:txBody>
      </p:sp>
      <p:sp>
        <p:nvSpPr>
          <p:cNvPr id="7" name="Segnaposto numero diapositiva 6"/>
          <p:cNvSpPr>
            <a:spLocks noGrp="1"/>
          </p:cNvSpPr>
          <p:nvPr>
            <p:ph type="sldNum" sz="quarter" idx="12"/>
          </p:nvPr>
        </p:nvSpPr>
        <p:spPr>
          <a:xfrm>
            <a:off x="6553200" y="6245225"/>
            <a:ext cx="2133600" cy="476250"/>
          </a:xfrm>
        </p:spPr>
        <p:txBody>
          <a:bodyPr/>
          <a:lstStyle>
            <a:lvl1pPr>
              <a:defRPr/>
            </a:lvl1pPr>
          </a:lstStyle>
          <a:p>
            <a:fld id="{8B7E7883-D341-4844-8A7D-FA63A5BD8923}"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lang="it-IT" smtClean="0"/>
              <a:t>Fare clic per modificare lo stile del titolo</a:t>
            </a:r>
            <a:endParaRPr lang="en-US"/>
          </a:p>
        </p:txBody>
      </p:sp>
      <p:sp>
        <p:nvSpPr>
          <p:cNvPr id="8" name="Segnaposto contenuto 7"/>
          <p:cNvSpPr>
            <a:spLocks noGrp="1"/>
          </p:cNvSpPr>
          <p:nvPr>
            <p:ph sz="quarter" idx="1"/>
          </p:nvPr>
        </p:nvSpPr>
        <p:spPr>
          <a:xfrm>
            <a:off x="301752" y="1527048"/>
            <a:ext cx="850392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522CF98E-DB3F-40BD-B7ED-E6AFB4E25EEF}" type="datetimeFigureOut">
              <a:rPr lang="it-IT"/>
              <a:pPr>
                <a:defRPr/>
              </a:pPr>
              <a:t>18/02/2016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4362450" y="1027113"/>
            <a:ext cx="457200" cy="441325"/>
          </a:xfrm>
        </p:spPr>
        <p:txBody>
          <a:bodyPr/>
          <a:lstStyle>
            <a:lvl1pPr>
              <a:defRPr/>
            </a:lvl1pPr>
          </a:lstStyle>
          <a:p>
            <a:pPr>
              <a:defRPr/>
            </a:pPr>
            <a:fld id="{2B25F02D-6240-4835-9838-6C143F567F3B}"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transition spd="slow">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4"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ttango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ttango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ttangolo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ttangolo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ttangolo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ttangolo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Connettore 1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e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e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egnaposto testo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2" name="Titolo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it-IT" smtClean="0"/>
              <a:t>Fare clic per modificare lo stile del titolo</a:t>
            </a:r>
            <a:endParaRPr lang="en-US"/>
          </a:p>
        </p:txBody>
      </p:sp>
      <p:sp>
        <p:nvSpPr>
          <p:cNvPr id="15" name="Segnaposto piè di pagina 4"/>
          <p:cNvSpPr>
            <a:spLocks noGrp="1"/>
          </p:cNvSpPr>
          <p:nvPr>
            <p:ph type="ftr" sz="quarter" idx="10"/>
          </p:nvPr>
        </p:nvSpPr>
        <p:spPr/>
        <p:txBody>
          <a:bodyPr/>
          <a:lstStyle>
            <a:lvl1pPr>
              <a:defRPr/>
            </a:lvl1pPr>
          </a:lstStyle>
          <a:p>
            <a:pPr>
              <a:defRPr/>
            </a:pPr>
            <a:endParaRPr lang="it-IT"/>
          </a:p>
        </p:txBody>
      </p:sp>
      <p:sp>
        <p:nvSpPr>
          <p:cNvPr id="16" name="Segnaposto data 3"/>
          <p:cNvSpPr>
            <a:spLocks noGrp="1"/>
          </p:cNvSpPr>
          <p:nvPr>
            <p:ph type="dt" sz="half" idx="11"/>
          </p:nvPr>
        </p:nvSpPr>
        <p:spPr/>
        <p:txBody>
          <a:bodyPr/>
          <a:lstStyle>
            <a:lvl1pPr>
              <a:defRPr/>
            </a:lvl1pPr>
          </a:lstStyle>
          <a:p>
            <a:pPr>
              <a:defRPr/>
            </a:pPr>
            <a:fld id="{5EDD32FA-0828-46F3-BB31-E4C98E8CA6E6}" type="datetimeFigureOut">
              <a:rPr lang="it-IT"/>
              <a:pPr>
                <a:defRPr/>
              </a:pPr>
              <a:t>18/02/2016</a:t>
            </a:fld>
            <a:endParaRPr lang="it-IT"/>
          </a:p>
        </p:txBody>
      </p:sp>
      <p:sp>
        <p:nvSpPr>
          <p:cNvPr id="17" name="Segnaposto numero diapositiva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47D230A3-7A6C-4D5F-B6F3-61086EDDAD96}"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transition spd="slow">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1">
        <a:schemeClr val="bg2"/>
      </p:bgRef>
    </p:bg>
    <p:spTree>
      <p:nvGrpSpPr>
        <p:cNvPr id="1" name=""/>
        <p:cNvGrpSpPr/>
        <p:nvPr/>
      </p:nvGrpSpPr>
      <p:grpSpPr>
        <a:xfrm>
          <a:off x="0" y="0"/>
          <a:ext cx="0" cy="0"/>
          <a:chOff x="0" y="0"/>
          <a:chExt cx="0" cy="0"/>
        </a:xfrm>
      </p:grpSpPr>
      <p:sp>
        <p:nvSpPr>
          <p:cNvPr id="5" name="Connettore 1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olo 1"/>
          <p:cNvSpPr>
            <a:spLocks noGrp="1"/>
          </p:cNvSpPr>
          <p:nvPr>
            <p:ph type="title"/>
          </p:nvPr>
        </p:nvSpPr>
        <p:spPr>
          <a:xfrm>
            <a:off x="301752" y="228600"/>
            <a:ext cx="8534400" cy="758952"/>
          </a:xfrm>
        </p:spPr>
        <p:txBody>
          <a:bodyPr/>
          <a:lstStyle/>
          <a:p>
            <a:r>
              <a:rPr lang="it-IT" smtClean="0"/>
              <a:t>Fare clic per modificare lo stile del titolo</a:t>
            </a:r>
            <a:endParaRPr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data 4"/>
          <p:cNvSpPr>
            <a:spLocks noGrp="1"/>
          </p:cNvSpPr>
          <p:nvPr>
            <p:ph type="dt" sz="half" idx="10"/>
          </p:nvPr>
        </p:nvSpPr>
        <p:spPr>
          <a:xfrm>
            <a:off x="5791200" y="6410325"/>
            <a:ext cx="3044825" cy="365125"/>
          </a:xfrm>
        </p:spPr>
        <p:txBody>
          <a:bodyPr/>
          <a:lstStyle>
            <a:lvl1pPr>
              <a:defRPr/>
            </a:lvl1pPr>
          </a:lstStyle>
          <a:p>
            <a:pPr>
              <a:defRPr/>
            </a:pPr>
            <a:fld id="{6539DDF9-5C54-461E-83D5-EDE763CAC560}" type="datetimeFigureOut">
              <a:rPr lang="it-IT"/>
              <a:pPr>
                <a:defRPr/>
              </a:pPr>
              <a:t>18/02/2016</a:t>
            </a:fld>
            <a:endParaRPr lang="it-IT"/>
          </a:p>
        </p:txBody>
      </p:sp>
      <p:sp>
        <p:nvSpPr>
          <p:cNvPr id="7" name="Segnaposto piè di pagina 5"/>
          <p:cNvSpPr>
            <a:spLocks noGrp="1"/>
          </p:cNvSpPr>
          <p:nvPr>
            <p:ph type="ftr" sz="quarter" idx="11"/>
          </p:nvPr>
        </p:nvSpPr>
        <p:spPr/>
        <p:txBody>
          <a:bodyPr/>
          <a:lstStyle>
            <a:lvl1pPr>
              <a:defRPr/>
            </a:lvl1pPr>
          </a:lstStyle>
          <a:p>
            <a:pPr>
              <a:defRPr/>
            </a:pPr>
            <a:endParaRPr lang="it-IT"/>
          </a:p>
        </p:txBody>
      </p:sp>
      <p:sp>
        <p:nvSpPr>
          <p:cNvPr id="8" name="Segnaposto numero diapositiva 6"/>
          <p:cNvSpPr>
            <a:spLocks noGrp="1"/>
          </p:cNvSpPr>
          <p:nvPr>
            <p:ph type="sldNum" sz="quarter" idx="12"/>
          </p:nvPr>
        </p:nvSpPr>
        <p:spPr/>
        <p:txBody>
          <a:bodyPr/>
          <a:lstStyle>
            <a:lvl1pPr>
              <a:defRPr/>
            </a:lvl1pPr>
          </a:lstStyle>
          <a:p>
            <a:pPr>
              <a:defRPr/>
            </a:pPr>
            <a:fld id="{04F1A48E-4AA1-466C-915A-004F7E1665CA}"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transition spd="slow">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1">
        <a:schemeClr val="bg2"/>
      </p:bgRef>
    </p:bg>
    <p:spTree>
      <p:nvGrpSpPr>
        <p:cNvPr id="1" name=""/>
        <p:cNvGrpSpPr/>
        <p:nvPr/>
      </p:nvGrpSpPr>
      <p:grpSpPr>
        <a:xfrm>
          <a:off x="0" y="0"/>
          <a:ext cx="0" cy="0"/>
          <a:chOff x="0" y="0"/>
          <a:chExt cx="0" cy="0"/>
        </a:xfrm>
      </p:grpSpPr>
      <p:sp>
        <p:nvSpPr>
          <p:cNvPr id="7" name="Connettore 1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ttango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ttango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ttango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ttangolo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ttangolo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Connettore 1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Rettangolo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Ovale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e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24" name="Segnaposto contenuto 23"/>
          <p:cNvSpPr>
            <a:spLocks noGrp="1"/>
          </p:cNvSpPr>
          <p:nvPr>
            <p:ph sz="quarter" idx="2"/>
          </p:nvPr>
        </p:nvSpPr>
        <p:spPr>
          <a:xfrm>
            <a:off x="301752" y="2471383"/>
            <a:ext cx="4041648" cy="381840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6" name="Segnaposto contenuto 25"/>
          <p:cNvSpPr>
            <a:spLocks noGrp="1"/>
          </p:cNvSpPr>
          <p:nvPr>
            <p:ph sz="quarter" idx="4"/>
          </p:nvPr>
        </p:nvSpPr>
        <p:spPr>
          <a:xfrm>
            <a:off x="4800600" y="2471383"/>
            <a:ext cx="4038600" cy="382219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3" name="Titolo 22"/>
          <p:cNvSpPr>
            <a:spLocks noGrp="1"/>
          </p:cNvSpPr>
          <p:nvPr>
            <p:ph type="title"/>
          </p:nvPr>
        </p:nvSpPr>
        <p:spPr/>
        <p:txBody>
          <a:bodyPr rtlCol="0"/>
          <a:lstStyle/>
          <a:p>
            <a:r>
              <a:rPr lang="it-IT" smtClean="0"/>
              <a:t>Fare clic per modificare lo stile del titolo</a:t>
            </a:r>
            <a:endParaRPr lang="en-US"/>
          </a:p>
        </p:txBody>
      </p:sp>
      <p:sp>
        <p:nvSpPr>
          <p:cNvPr id="18" name="Segnaposto data 6"/>
          <p:cNvSpPr>
            <a:spLocks noGrp="1"/>
          </p:cNvSpPr>
          <p:nvPr>
            <p:ph type="dt" sz="half" idx="10"/>
          </p:nvPr>
        </p:nvSpPr>
        <p:spPr/>
        <p:txBody>
          <a:bodyPr/>
          <a:lstStyle>
            <a:lvl1pPr>
              <a:defRPr/>
            </a:lvl1pPr>
          </a:lstStyle>
          <a:p>
            <a:pPr>
              <a:defRPr/>
            </a:pPr>
            <a:fld id="{EB2F8E2A-1C9F-4C8B-B29E-DE5E146CCD4C}" type="datetimeFigureOut">
              <a:rPr lang="it-IT"/>
              <a:pPr>
                <a:defRPr/>
              </a:pPr>
              <a:t>18/02/2016</a:t>
            </a:fld>
            <a:endParaRPr lang="it-IT"/>
          </a:p>
        </p:txBody>
      </p:sp>
      <p:sp>
        <p:nvSpPr>
          <p:cNvPr id="19" name="Segnaposto piè di pagina 7"/>
          <p:cNvSpPr>
            <a:spLocks noGrp="1"/>
          </p:cNvSpPr>
          <p:nvPr>
            <p:ph type="ftr" sz="quarter" idx="11"/>
          </p:nvPr>
        </p:nvSpPr>
        <p:spPr>
          <a:xfrm>
            <a:off x="304800" y="6410325"/>
            <a:ext cx="3581400" cy="365125"/>
          </a:xfrm>
        </p:spPr>
        <p:txBody>
          <a:bodyPr/>
          <a:lstStyle>
            <a:lvl1pPr>
              <a:defRPr/>
            </a:lvl1pPr>
          </a:lstStyle>
          <a:p>
            <a:pPr>
              <a:defRPr/>
            </a:pPr>
            <a:endParaRPr lang="it-IT"/>
          </a:p>
        </p:txBody>
      </p:sp>
      <p:sp>
        <p:nvSpPr>
          <p:cNvPr id="20" name="Segnaposto numero diapositiva 8"/>
          <p:cNvSpPr>
            <a:spLocks noGrp="1"/>
          </p:cNvSpPr>
          <p:nvPr>
            <p:ph type="sldNum" sz="quarter" idx="12"/>
          </p:nvPr>
        </p:nvSpPr>
        <p:spPr>
          <a:xfrm>
            <a:off x="4343400" y="1042988"/>
            <a:ext cx="457200" cy="441325"/>
          </a:xfrm>
        </p:spPr>
        <p:txBody>
          <a:bodyPr/>
          <a:lstStyle>
            <a:lvl1pPr algn="ctr">
              <a:defRPr smtClean="0"/>
            </a:lvl1pPr>
          </a:lstStyle>
          <a:p>
            <a:pPr>
              <a:defRPr/>
            </a:pPr>
            <a:fld id="{5F6BBC8E-9EEC-4228-B630-6A94CA9BA6BE}"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transition spd="slow">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a:defRPr/>
            </a:lvl1pPr>
          </a:lstStyle>
          <a:p>
            <a:pPr>
              <a:defRPr/>
            </a:pPr>
            <a:fld id="{2AD42FEE-D670-458C-84EA-D2B427E778B4}" type="datetimeFigureOut">
              <a:rPr lang="it-IT"/>
              <a:pPr>
                <a:defRPr/>
              </a:pPr>
              <a:t>18/02/2016</a:t>
            </a:fld>
            <a:endParaRPr lang="it-IT"/>
          </a:p>
        </p:txBody>
      </p:sp>
      <p:sp>
        <p:nvSpPr>
          <p:cNvPr id="4" name="Segnaposto piè di pagina 3"/>
          <p:cNvSpPr>
            <a:spLocks noGrp="1"/>
          </p:cNvSpPr>
          <p:nvPr>
            <p:ph type="ftr" sz="quarter" idx="11"/>
          </p:nvPr>
        </p:nvSpPr>
        <p:spPr/>
        <p:txBody>
          <a:bodyPr/>
          <a:lstStyle>
            <a:lvl1pPr>
              <a:defRPr/>
            </a:lvl1pPr>
          </a:lstStyle>
          <a:p>
            <a:pPr>
              <a:defRPr/>
            </a:pPr>
            <a:endParaRPr lang="it-IT"/>
          </a:p>
        </p:txBody>
      </p:sp>
      <p:sp>
        <p:nvSpPr>
          <p:cNvPr id="5" name="Segnaposto numero diapositiva 4"/>
          <p:cNvSpPr>
            <a:spLocks noGrp="1"/>
          </p:cNvSpPr>
          <p:nvPr>
            <p:ph type="sldNum" sz="quarter" idx="12"/>
          </p:nvPr>
        </p:nvSpPr>
        <p:spPr>
          <a:xfrm>
            <a:off x="4343400" y="1036638"/>
            <a:ext cx="457200" cy="441325"/>
          </a:xfrm>
        </p:spPr>
        <p:txBody>
          <a:bodyPr/>
          <a:lstStyle>
            <a:lvl1pPr>
              <a:defRPr/>
            </a:lvl1pPr>
          </a:lstStyle>
          <a:p>
            <a:pPr>
              <a:defRPr/>
            </a:pPr>
            <a:fld id="{1BC5828E-46BD-4417-818C-C81F3099541B}" type="slidenum">
              <a:rPr lang="it-IT"/>
              <a:pPr>
                <a:defRPr/>
              </a:pPr>
              <a:t>‹N›</a:t>
            </a:fld>
            <a:endParaRPr lang="it-IT"/>
          </a:p>
        </p:txBody>
      </p:sp>
    </p:spTree>
  </p:cSld>
  <p:clrMapOvr>
    <a:masterClrMapping/>
  </p:clrMapOvr>
  <p:transition spd="slow">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Rettangolo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4"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ttangolo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ttangolo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Segnaposto data 1"/>
          <p:cNvSpPr>
            <a:spLocks noGrp="1"/>
          </p:cNvSpPr>
          <p:nvPr>
            <p:ph type="dt" sz="half" idx="10"/>
          </p:nvPr>
        </p:nvSpPr>
        <p:spPr/>
        <p:txBody>
          <a:bodyPr/>
          <a:lstStyle>
            <a:lvl1pPr>
              <a:defRPr/>
            </a:lvl1pPr>
          </a:lstStyle>
          <a:p>
            <a:pPr>
              <a:defRPr/>
            </a:pPr>
            <a:fld id="{BC0A7013-15A3-4001-A961-3BE53B3A4C25}" type="datetimeFigureOut">
              <a:rPr lang="it-IT"/>
              <a:pPr>
                <a:defRPr/>
              </a:pPr>
              <a:t>18/02/2016</a:t>
            </a:fld>
            <a:endParaRPr lang="it-IT"/>
          </a:p>
        </p:txBody>
      </p:sp>
      <p:sp>
        <p:nvSpPr>
          <p:cNvPr id="9" name="Segnaposto piè di pagina 2"/>
          <p:cNvSpPr>
            <a:spLocks noGrp="1"/>
          </p:cNvSpPr>
          <p:nvPr>
            <p:ph type="ftr" sz="quarter" idx="11"/>
          </p:nvPr>
        </p:nvSpPr>
        <p:spPr/>
        <p:txBody>
          <a:bodyPr/>
          <a:lstStyle>
            <a:lvl1pPr>
              <a:defRPr/>
            </a:lvl1pPr>
          </a:lstStyle>
          <a:p>
            <a:pPr>
              <a:defRPr/>
            </a:pPr>
            <a:endParaRPr lang="it-IT"/>
          </a:p>
        </p:txBody>
      </p:sp>
      <p:sp>
        <p:nvSpPr>
          <p:cNvPr id="10" name="Segnaposto numero diapositiva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3A40C1B7-0538-4386-A8EC-323CEC652A67}" type="slidenum">
              <a:rPr lang="it-IT"/>
              <a:pPr>
                <a:defRPr/>
              </a:pPr>
              <a:t>‹N›</a:t>
            </a:fld>
            <a:endParaRPr lang="it-IT"/>
          </a:p>
        </p:txBody>
      </p:sp>
    </p:spTree>
  </p:cSld>
  <p:clrMapOvr>
    <a:masterClrMapping/>
  </p:clrMapOvr>
  <p:transition spd="slow">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5" name="Rettangolo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ttango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ttangolo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ttango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ttangolo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Connettore 1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e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tangolo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olo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it-IT" smtClean="0"/>
              <a:t>Fare clic per modificare lo stile del titolo</a:t>
            </a:r>
            <a:endParaRPr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20" name="Segnaposto contenuto 19"/>
          <p:cNvSpPr>
            <a:spLocks noGrp="1"/>
          </p:cNvSpPr>
          <p:nvPr>
            <p:ph sz="quarter" idx="1"/>
          </p:nvPr>
        </p:nvSpPr>
        <p:spPr>
          <a:xfrm>
            <a:off x="3124200" y="685800"/>
            <a:ext cx="5638800" cy="5410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6" name="Segnaposto numero diapositiva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53F052DA-4B98-4FD6-8E90-A45DB1CD4AE9}" type="slidenum">
              <a:rPr lang="it-IT"/>
              <a:pPr>
                <a:defRPr/>
              </a:pPr>
              <a:t>‹N›</a:t>
            </a:fld>
            <a:endParaRPr lang="it-IT"/>
          </a:p>
        </p:txBody>
      </p:sp>
      <p:sp>
        <p:nvSpPr>
          <p:cNvPr id="17" name="Segnaposto data 4"/>
          <p:cNvSpPr>
            <a:spLocks noGrp="1"/>
          </p:cNvSpPr>
          <p:nvPr>
            <p:ph type="dt" sz="half" idx="11"/>
          </p:nvPr>
        </p:nvSpPr>
        <p:spPr/>
        <p:txBody>
          <a:bodyPr/>
          <a:lstStyle>
            <a:lvl1pPr>
              <a:defRPr/>
            </a:lvl1pPr>
          </a:lstStyle>
          <a:p>
            <a:pPr>
              <a:defRPr/>
            </a:pPr>
            <a:fld id="{7B9FE5CD-CE50-435D-AB5B-0B99816AA96B}" type="datetimeFigureOut">
              <a:rPr lang="it-IT"/>
              <a:pPr>
                <a:defRPr/>
              </a:pPr>
              <a:t>18/02/2016</a:t>
            </a:fld>
            <a:endParaRPr lang="it-IT"/>
          </a:p>
        </p:txBody>
      </p:sp>
      <p:sp>
        <p:nvSpPr>
          <p:cNvPr id="18" name="Segnaposto piè di pagina 5"/>
          <p:cNvSpPr>
            <a:spLocks noGrp="1"/>
          </p:cNvSpPr>
          <p:nvPr>
            <p:ph type="ftr" sz="quarter" idx="12"/>
          </p:nvPr>
        </p:nvSpPr>
        <p:spPr>
          <a:xfrm>
            <a:off x="301625" y="6410325"/>
            <a:ext cx="3382963" cy="366713"/>
          </a:xfrm>
        </p:spPr>
        <p:txBody>
          <a:bodyPr/>
          <a:lstStyle>
            <a:lvl1pPr>
              <a:defRPr/>
            </a:lvl1pPr>
          </a:lstStyle>
          <a:p>
            <a:pPr>
              <a:defRPr/>
            </a:pPr>
            <a:endParaRPr lang="it-IT"/>
          </a:p>
        </p:txBody>
      </p:sp>
    </p:spTree>
  </p:cSld>
  <p:clrMapOvr>
    <a:overrideClrMapping bg1="lt1" tx1="dk1" bg2="lt2" tx2="dk2" accent1="accent1" accent2="accent2" accent3="accent3" accent4="accent4" accent5="accent5" accent6="accent6" hlink="hlink" folHlink="folHlink"/>
  </p:clrMapOvr>
  <p:transition spd="slow">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Connettore 1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ttango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ttango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ttangolo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ttango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ttangolo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e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tangolo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it-IT" smtClean="0"/>
              <a:t>Fare clic per modificare lo stile del titolo</a:t>
            </a:r>
            <a:endParaRPr lang="en-US"/>
          </a:p>
        </p:txBody>
      </p:sp>
      <p:sp>
        <p:nvSpPr>
          <p:cNvPr id="3" name="Segnaposto immagine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16" name="Segnaposto numero diapositiva 6"/>
          <p:cNvSpPr>
            <a:spLocks noGrp="1"/>
          </p:cNvSpPr>
          <p:nvPr>
            <p:ph type="sldNum" sz="quarter" idx="10"/>
          </p:nvPr>
        </p:nvSpPr>
        <p:spPr>
          <a:xfrm>
            <a:off x="1371600" y="312738"/>
            <a:ext cx="457200" cy="441325"/>
          </a:xfrm>
        </p:spPr>
        <p:txBody>
          <a:bodyPr/>
          <a:lstStyle>
            <a:lvl1pPr>
              <a:defRPr/>
            </a:lvl1pPr>
          </a:lstStyle>
          <a:p>
            <a:pPr>
              <a:defRPr/>
            </a:pPr>
            <a:fld id="{CE31CBC5-8649-47DE-A47C-F27B9A491601}" type="slidenum">
              <a:rPr lang="it-IT"/>
              <a:pPr>
                <a:defRPr/>
              </a:pPr>
              <a:t>‹N›</a:t>
            </a:fld>
            <a:endParaRPr lang="it-IT"/>
          </a:p>
        </p:txBody>
      </p:sp>
      <p:sp>
        <p:nvSpPr>
          <p:cNvPr id="17" name="Segnaposto data 4"/>
          <p:cNvSpPr>
            <a:spLocks noGrp="1"/>
          </p:cNvSpPr>
          <p:nvPr>
            <p:ph type="dt" sz="half" idx="11"/>
          </p:nvPr>
        </p:nvSpPr>
        <p:spPr>
          <a:xfrm>
            <a:off x="5788025" y="6405563"/>
            <a:ext cx="3044825" cy="365125"/>
          </a:xfrm>
        </p:spPr>
        <p:txBody>
          <a:bodyPr/>
          <a:lstStyle>
            <a:lvl1pPr>
              <a:defRPr/>
            </a:lvl1pPr>
          </a:lstStyle>
          <a:p>
            <a:pPr>
              <a:defRPr/>
            </a:pPr>
            <a:fld id="{5B97CA16-E0B1-465D-84F7-DE856CF31319}" type="datetimeFigureOut">
              <a:rPr lang="it-IT"/>
              <a:pPr>
                <a:defRPr/>
              </a:pPr>
              <a:t>18/02/2016</a:t>
            </a:fld>
            <a:endParaRPr lang="it-IT"/>
          </a:p>
        </p:txBody>
      </p:sp>
      <p:sp>
        <p:nvSpPr>
          <p:cNvPr id="18" name="Segnaposto piè di pagina 5"/>
          <p:cNvSpPr>
            <a:spLocks noGrp="1"/>
          </p:cNvSpPr>
          <p:nvPr>
            <p:ph type="ftr" sz="quarter" idx="12"/>
          </p:nvPr>
        </p:nvSpPr>
        <p:spPr>
          <a:xfrm>
            <a:off x="301625" y="6410325"/>
            <a:ext cx="3584575" cy="366713"/>
          </a:xfrm>
        </p:spPr>
        <p:txBody>
          <a:bodyPr/>
          <a:lstStyle>
            <a:lvl1pPr>
              <a:defRPr/>
            </a:lvl1pPr>
          </a:lstStyle>
          <a:p>
            <a:pPr>
              <a:defRPr/>
            </a:pPr>
            <a:endParaRPr lang="it-IT"/>
          </a:p>
        </p:txBody>
      </p:sp>
    </p:spTree>
  </p:cSld>
  <p:clrMapOvr>
    <a:masterClrMapping/>
  </p:clrMapOvr>
  <p:transition spd="slow">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Rettangolo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ttangolo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egnaposto data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defRPr>
            </a:lvl1pPr>
          </a:lstStyle>
          <a:p>
            <a:pPr>
              <a:defRPr/>
            </a:pPr>
            <a:fld id="{0EEEF810-BD40-4B4C-B2AF-5F5B57168A00}" type="datetimeFigureOut">
              <a:rPr lang="it-IT"/>
              <a:pPr>
                <a:defRPr/>
              </a:pPr>
              <a:t>18/02/2016</a:t>
            </a:fld>
            <a:endParaRPr lang="it-IT"/>
          </a:p>
        </p:txBody>
      </p:sp>
      <p:sp>
        <p:nvSpPr>
          <p:cNvPr id="3" name="Segnaposto piè di pagina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it-IT"/>
          </a:p>
        </p:txBody>
      </p:sp>
      <p:sp>
        <p:nvSpPr>
          <p:cNvPr id="8" name="Rettangolo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Connettore 1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egnaposto numero diapositiva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defRPr>
            </a:lvl1pPr>
          </a:lstStyle>
          <a:p>
            <a:pPr>
              <a:defRPr/>
            </a:pPr>
            <a:fld id="{7FD3BB4D-02D2-4A2E-8579-71A0B48FA979}" type="slidenum">
              <a:rPr lang="it-IT"/>
              <a:pPr>
                <a:defRPr/>
              </a:pPr>
              <a:t>‹N›</a:t>
            </a:fld>
            <a:endParaRPr lang="it-IT"/>
          </a:p>
        </p:txBody>
      </p:sp>
      <p:sp>
        <p:nvSpPr>
          <p:cNvPr id="1038" name="Segnaposto titolo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a:t>
            </a:r>
            <a:endParaRPr lang="en-US" smtClean="0"/>
          </a:p>
        </p:txBody>
      </p:sp>
      <p:sp>
        <p:nvSpPr>
          <p:cNvPr id="1039" name="Segnaposto testo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ransition spd="slow">
    <p:pull dir="r"/>
  </p:transition>
  <p:txStyles>
    <p:titleStyle>
      <a:lvl1pPr algn="ctr" rtl="0" fontAlgn="base">
        <a:spcBef>
          <a:spcPct val="0"/>
        </a:spcBef>
        <a:spcAft>
          <a:spcPct val="0"/>
        </a:spcAft>
        <a:defRPr sz="3300" kern="1200">
          <a:solidFill>
            <a:srgbClr val="9F7A70"/>
          </a:solidFill>
          <a:latin typeface="+mj-lt"/>
          <a:ea typeface="+mj-ea"/>
          <a:cs typeface="+mj-cs"/>
        </a:defRPr>
      </a:lvl1pPr>
      <a:lvl2pPr algn="ctr" rtl="0" fontAlgn="base">
        <a:spcBef>
          <a:spcPct val="0"/>
        </a:spcBef>
        <a:spcAft>
          <a:spcPct val="0"/>
        </a:spcAft>
        <a:defRPr sz="3300">
          <a:solidFill>
            <a:srgbClr val="9F7A70"/>
          </a:solidFill>
          <a:latin typeface="Georgia" pitchFamily="18" charset="0"/>
        </a:defRPr>
      </a:lvl2pPr>
      <a:lvl3pPr algn="ctr" rtl="0" fontAlgn="base">
        <a:spcBef>
          <a:spcPct val="0"/>
        </a:spcBef>
        <a:spcAft>
          <a:spcPct val="0"/>
        </a:spcAft>
        <a:defRPr sz="3300">
          <a:solidFill>
            <a:srgbClr val="9F7A70"/>
          </a:solidFill>
          <a:latin typeface="Georgia" pitchFamily="18" charset="0"/>
        </a:defRPr>
      </a:lvl3pPr>
      <a:lvl4pPr algn="ctr" rtl="0" fontAlgn="base">
        <a:spcBef>
          <a:spcPct val="0"/>
        </a:spcBef>
        <a:spcAft>
          <a:spcPct val="0"/>
        </a:spcAft>
        <a:defRPr sz="3300">
          <a:solidFill>
            <a:srgbClr val="9F7A70"/>
          </a:solidFill>
          <a:latin typeface="Georgia" pitchFamily="18" charset="0"/>
        </a:defRPr>
      </a:lvl4pPr>
      <a:lvl5pPr algn="ctr" rtl="0" fontAlgn="base">
        <a:spcBef>
          <a:spcPct val="0"/>
        </a:spcBef>
        <a:spcAft>
          <a:spcPct val="0"/>
        </a:spcAft>
        <a:defRPr sz="3300">
          <a:solidFill>
            <a:srgbClr val="9F7A70"/>
          </a:solidFill>
          <a:latin typeface="Georgia" pitchFamily="18" charset="0"/>
        </a:defRPr>
      </a:lvl5pPr>
      <a:lvl6pPr marL="457200" algn="ctr" rtl="0" fontAlgn="base">
        <a:spcBef>
          <a:spcPct val="0"/>
        </a:spcBef>
        <a:spcAft>
          <a:spcPct val="0"/>
        </a:spcAft>
        <a:defRPr sz="3300">
          <a:solidFill>
            <a:srgbClr val="9F7A70"/>
          </a:solidFill>
          <a:latin typeface="Georgia" pitchFamily="18" charset="0"/>
        </a:defRPr>
      </a:lvl6pPr>
      <a:lvl7pPr marL="914400" algn="ctr" rtl="0" fontAlgn="base">
        <a:spcBef>
          <a:spcPct val="0"/>
        </a:spcBef>
        <a:spcAft>
          <a:spcPct val="0"/>
        </a:spcAft>
        <a:defRPr sz="3300">
          <a:solidFill>
            <a:srgbClr val="9F7A70"/>
          </a:solidFill>
          <a:latin typeface="Georgia" pitchFamily="18" charset="0"/>
        </a:defRPr>
      </a:lvl7pPr>
      <a:lvl8pPr marL="1371600" algn="ctr" rtl="0" fontAlgn="base">
        <a:spcBef>
          <a:spcPct val="0"/>
        </a:spcBef>
        <a:spcAft>
          <a:spcPct val="0"/>
        </a:spcAft>
        <a:defRPr sz="3300">
          <a:solidFill>
            <a:srgbClr val="9F7A70"/>
          </a:solidFill>
          <a:latin typeface="Georgia" pitchFamily="18" charset="0"/>
        </a:defRPr>
      </a:lvl8pPr>
      <a:lvl9pPr marL="1828800" algn="ctr" rtl="0" fontAlgn="base">
        <a:spcBef>
          <a:spcPct val="0"/>
        </a:spcBef>
        <a:spcAft>
          <a:spcPct val="0"/>
        </a:spcAft>
        <a:defRPr sz="3300">
          <a:solidFill>
            <a:srgbClr val="9F7A70"/>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B58B80"/>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C3986D"/>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A19574"/>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olo 1"/>
          <p:cNvSpPr>
            <a:spLocks noGrp="1"/>
          </p:cNvSpPr>
          <p:nvPr>
            <p:ph type="title"/>
          </p:nvPr>
        </p:nvSpPr>
        <p:spPr/>
        <p:txBody>
          <a:bodyPr/>
          <a:lstStyle/>
          <a:p>
            <a:r>
              <a:rPr lang="it-IT" b="1" i="1" dirty="0" smtClean="0">
                <a:solidFill>
                  <a:srgbClr val="002060"/>
                </a:solidFill>
              </a:rPr>
              <a:t>	</a:t>
            </a:r>
            <a:endParaRPr lang="it-IT" sz="2000" i="1" dirty="0" smtClean="0">
              <a:solidFill>
                <a:srgbClr val="002060"/>
              </a:solidFill>
            </a:endParaRPr>
          </a:p>
        </p:txBody>
      </p:sp>
      <p:sp>
        <p:nvSpPr>
          <p:cNvPr id="13314" name="Segnaposto contenuto 2"/>
          <p:cNvSpPr>
            <a:spLocks noGrp="1"/>
          </p:cNvSpPr>
          <p:nvPr>
            <p:ph sz="quarter" idx="1"/>
          </p:nvPr>
        </p:nvSpPr>
        <p:spPr>
          <a:xfrm>
            <a:off x="179512" y="1527174"/>
            <a:ext cx="8784975" cy="4854153"/>
          </a:xfrm>
        </p:spPr>
        <p:style>
          <a:lnRef idx="1">
            <a:schemeClr val="accent1"/>
          </a:lnRef>
          <a:fillRef idx="2">
            <a:schemeClr val="accent1"/>
          </a:fillRef>
          <a:effectRef idx="1">
            <a:schemeClr val="accent1"/>
          </a:effectRef>
          <a:fontRef idx="minor">
            <a:schemeClr val="dk1"/>
          </a:fontRef>
        </p:style>
        <p:txBody>
          <a:bodyPr/>
          <a:lstStyle/>
          <a:p>
            <a:pPr>
              <a:buFont typeface="Wingdings 2" pitchFamily="18" charset="2"/>
              <a:buNone/>
            </a:pPr>
            <a:endParaRPr lang="it-IT" sz="2400" dirty="0" smtClean="0"/>
          </a:p>
          <a:p>
            <a:pPr algn="r">
              <a:buNone/>
            </a:pPr>
            <a:endParaRPr lang="it-IT" sz="2400" i="1" dirty="0" smtClean="0"/>
          </a:p>
          <a:p>
            <a:pPr algn="r">
              <a:buNone/>
            </a:pPr>
            <a:endParaRPr lang="it-IT" sz="2400" i="1" dirty="0" smtClean="0"/>
          </a:p>
          <a:p>
            <a:pPr algn="r">
              <a:buNone/>
            </a:pPr>
            <a:endParaRPr lang="it-IT" sz="2400" i="1" dirty="0" smtClean="0"/>
          </a:p>
          <a:p>
            <a:pPr algn="r">
              <a:buNone/>
            </a:pPr>
            <a:endParaRPr lang="it-IT" sz="2400" i="1" dirty="0" smtClean="0"/>
          </a:p>
          <a:p>
            <a:pPr algn="r">
              <a:buNone/>
            </a:pPr>
            <a:r>
              <a:rPr lang="it-IT" sz="2400" i="1" dirty="0" smtClean="0"/>
              <a:t>“</a:t>
            </a:r>
            <a:r>
              <a:rPr lang="it-IT" sz="2400" i="1" dirty="0" smtClean="0"/>
              <a:t>Se comprendere è impossibile, conoscere è necessario, perché ciò che è accaduto può ritornare, le coscienze possono nuovamente essere sedotte ed oscurate: anche le nostre”.</a:t>
            </a:r>
            <a:br>
              <a:rPr lang="it-IT" sz="2400" i="1" dirty="0" smtClean="0"/>
            </a:br>
            <a:r>
              <a:rPr lang="it-IT" sz="2400" i="1" dirty="0" smtClean="0"/>
              <a:t>(Primo Levi)</a:t>
            </a:r>
          </a:p>
        </p:txBody>
      </p:sp>
      <p:pic>
        <p:nvPicPr>
          <p:cNvPr id="4" name="Immagine 3" descr="H:\CARLA\Downloads\logo_assemblea_legislativa.png"/>
          <p:cNvPicPr/>
          <p:nvPr/>
        </p:nvPicPr>
        <p:blipFill>
          <a:blip r:embed="rId2" cstate="print"/>
          <a:srcRect/>
          <a:stretch>
            <a:fillRect/>
          </a:stretch>
        </p:blipFill>
        <p:spPr bwMode="auto">
          <a:xfrm>
            <a:off x="323528" y="332656"/>
            <a:ext cx="2109125" cy="485775"/>
          </a:xfrm>
          <a:prstGeom prst="rect">
            <a:avLst/>
          </a:prstGeom>
          <a:noFill/>
          <a:ln w="9525">
            <a:noFill/>
            <a:miter lim="800000"/>
            <a:headEnd/>
            <a:tailEnd/>
          </a:ln>
        </p:spPr>
      </p:pic>
      <p:pic>
        <p:nvPicPr>
          <p:cNvPr id="5" name="Immagine 4" descr="logo_comune_PERLETTERA"/>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100392" y="260648"/>
            <a:ext cx="662940" cy="720080"/>
          </a:xfrm>
          <a:prstGeom prst="rect">
            <a:avLst/>
          </a:prstGeom>
          <a:noFill/>
          <a:ln>
            <a:noFill/>
          </a:ln>
        </p:spPr>
      </p:pic>
      <p:sp>
        <p:nvSpPr>
          <p:cNvPr id="9" name="CasellaDiTesto 8"/>
          <p:cNvSpPr txBox="1"/>
          <p:nvPr/>
        </p:nvSpPr>
        <p:spPr>
          <a:xfrm>
            <a:off x="3491880" y="260648"/>
            <a:ext cx="3888432" cy="646331"/>
          </a:xfrm>
          <a:prstGeom prst="rect">
            <a:avLst/>
          </a:prstGeom>
          <a:noFill/>
        </p:spPr>
        <p:txBody>
          <a:bodyPr wrap="square" rtlCol="0">
            <a:spAutoFit/>
          </a:bodyPr>
          <a:lstStyle/>
          <a:p>
            <a:pPr algn="ctr"/>
            <a:r>
              <a:rPr lang="it-IT" dirty="0" smtClean="0"/>
              <a:t>Istituto Comprensivo  Bismantova</a:t>
            </a:r>
          </a:p>
          <a:p>
            <a:pPr algn="ctr"/>
            <a:r>
              <a:rPr lang="it-IT" dirty="0" smtClean="0"/>
              <a:t>Castelnovo ne’ </a:t>
            </a:r>
            <a:r>
              <a:rPr lang="it-IT" dirty="0" smtClean="0"/>
              <a:t>Monti</a:t>
            </a:r>
            <a:endParaRPr lang="it-IT" dirty="0"/>
          </a:p>
        </p:txBody>
      </p:sp>
      <p:pic>
        <p:nvPicPr>
          <p:cNvPr id="10" name="Immagine 9"/>
          <p:cNvPicPr/>
          <p:nvPr/>
        </p:nvPicPr>
        <p:blipFill>
          <a:blip r:embed="rId4" cstate="print"/>
          <a:srcRect/>
          <a:stretch>
            <a:fillRect/>
          </a:stretch>
        </p:blipFill>
        <p:spPr bwMode="auto">
          <a:xfrm>
            <a:off x="2915816" y="332656"/>
            <a:ext cx="445258" cy="409575"/>
          </a:xfrm>
          <a:prstGeom prst="rect">
            <a:avLst/>
          </a:prstGeom>
          <a:noFill/>
          <a:ln w="9525">
            <a:noFill/>
            <a:miter lim="800000"/>
            <a:headEnd/>
            <a:tailEnd/>
          </a:ln>
        </p:spPr>
      </p:pic>
      <p:sp>
        <p:nvSpPr>
          <p:cNvPr id="13" name="CasellaDiTesto 12"/>
          <p:cNvSpPr txBox="1"/>
          <p:nvPr/>
        </p:nvSpPr>
        <p:spPr>
          <a:xfrm>
            <a:off x="539552" y="2132856"/>
            <a:ext cx="8208912" cy="830997"/>
          </a:xfrm>
          <a:prstGeom prst="rect">
            <a:avLst/>
          </a:prstGeom>
          <a:noFill/>
        </p:spPr>
        <p:txBody>
          <a:bodyPr wrap="square" rtlCol="0">
            <a:spAutoFit/>
          </a:bodyPr>
          <a:lstStyle/>
          <a:p>
            <a:pPr algn="ctr"/>
            <a:r>
              <a:rPr lang="it-IT" sz="3200" dirty="0" smtClean="0">
                <a:latin typeface="+mj-lt"/>
              </a:rPr>
              <a:t>Progetto Kahla</a:t>
            </a:r>
          </a:p>
          <a:p>
            <a:pPr algn="ctr"/>
            <a:r>
              <a:rPr lang="it-IT" sz="1600" dirty="0" smtClean="0">
                <a:latin typeface="+mj-lt"/>
              </a:rPr>
              <a:t>Anno scolastico 2015-16</a:t>
            </a:r>
            <a:endParaRPr lang="it-IT" sz="1600" dirty="0">
              <a:latin typeface="+mj-lt"/>
            </a:endParaRPr>
          </a:p>
        </p:txBody>
      </p:sp>
    </p:spTree>
  </p:cSld>
  <p:clrMapOvr>
    <a:masterClrMapping/>
  </p:clrMapOvr>
  <p:transition spd="slow">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pPr fontAlgn="auto">
              <a:spcAft>
                <a:spcPts val="0"/>
              </a:spcAft>
              <a:defRPr/>
            </a:pPr>
            <a:r>
              <a:rPr lang="it-IT" dirty="0" smtClean="0">
                <a:solidFill>
                  <a:srgbClr val="002060"/>
                </a:solidFill>
              </a:rPr>
              <a:t>La vita durante il regime</a:t>
            </a:r>
            <a:endParaRPr lang="it-IT" dirty="0">
              <a:solidFill>
                <a:srgbClr val="002060"/>
              </a:solidFill>
            </a:endParaRPr>
          </a:p>
        </p:txBody>
      </p:sp>
      <p:sp>
        <p:nvSpPr>
          <p:cNvPr id="3" name="Segnaposto contenuto 2"/>
          <p:cNvSpPr>
            <a:spLocks noGrp="1"/>
          </p:cNvSpPr>
          <p:nvPr>
            <p:ph sz="quarter" idx="1"/>
          </p:nvPr>
        </p:nvSpPr>
        <p:spPr>
          <a:ln/>
        </p:spPr>
        <p:style>
          <a:lnRef idx="1">
            <a:schemeClr val="accent2"/>
          </a:lnRef>
          <a:fillRef idx="2">
            <a:schemeClr val="accent2"/>
          </a:fillRef>
          <a:effectRef idx="1">
            <a:schemeClr val="accent2"/>
          </a:effectRef>
          <a:fontRef idx="minor">
            <a:schemeClr val="dk1"/>
          </a:fontRef>
        </p:style>
        <p:txBody>
          <a:bodyPr>
            <a:normAutofit/>
          </a:bodyPr>
          <a:lstStyle/>
          <a:p>
            <a:pPr marL="274320" indent="-274320" fontAlgn="auto">
              <a:spcAft>
                <a:spcPts val="0"/>
              </a:spcAft>
              <a:buFont typeface="Wingdings 2"/>
              <a:buNone/>
              <a:defRPr/>
            </a:pPr>
            <a:r>
              <a:rPr lang="it-IT" dirty="0" smtClean="0"/>
              <a:t>   </a:t>
            </a:r>
          </a:p>
          <a:p>
            <a:pPr marL="274320" indent="-274320" fontAlgn="auto">
              <a:spcAft>
                <a:spcPts val="0"/>
              </a:spcAft>
              <a:buFont typeface="Wingdings 2"/>
              <a:buNone/>
              <a:defRPr/>
            </a:pPr>
            <a:endParaRPr lang="it-IT" sz="3200" dirty="0" smtClean="0"/>
          </a:p>
          <a:p>
            <a:pPr marL="274320" indent="-274320" fontAlgn="auto">
              <a:spcAft>
                <a:spcPts val="0"/>
              </a:spcAft>
              <a:buFont typeface="Wingdings 2"/>
              <a:buNone/>
              <a:defRPr/>
            </a:pPr>
            <a:r>
              <a:rPr lang="it-IT" sz="3200" dirty="0" smtClean="0"/>
              <a:t>   Dopo aver discusso del film, nelle lezioni successive, abbiamo provato a rispondere ad alcune domande per capire meglio cosa significhi vivere durante un regime </a:t>
            </a:r>
            <a:r>
              <a:rPr lang="it-IT" sz="3200" dirty="0" err="1" smtClean="0"/>
              <a:t>dittatoriale…</a:t>
            </a:r>
            <a:endParaRPr lang="it-IT" sz="3200" dirty="0"/>
          </a:p>
        </p:txBody>
      </p:sp>
    </p:spTree>
  </p:cSld>
  <p:clrMapOvr>
    <a:masterClrMapping/>
  </p:clrMapOvr>
  <p:transition spd="slow">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a:ln/>
        </p:spPr>
        <p:style>
          <a:lnRef idx="1">
            <a:schemeClr val="accent1"/>
          </a:lnRef>
          <a:fillRef idx="2">
            <a:schemeClr val="accent1"/>
          </a:fillRef>
          <a:effectRef idx="1">
            <a:schemeClr val="accent1"/>
          </a:effectRef>
          <a:fontRef idx="minor">
            <a:schemeClr val="dk1"/>
          </a:fontRef>
        </p:style>
        <p:txBody>
          <a:bodyPr>
            <a:normAutofit/>
          </a:bodyPr>
          <a:lstStyle/>
          <a:p>
            <a:pPr fontAlgn="auto">
              <a:spcAft>
                <a:spcPts val="0"/>
              </a:spcAft>
              <a:defRPr/>
            </a:pPr>
            <a:r>
              <a:rPr lang="it-IT" dirty="0" smtClean="0">
                <a:solidFill>
                  <a:srgbClr val="002060"/>
                </a:solidFill>
              </a:rPr>
              <a:t>Cos’è un regime?</a:t>
            </a:r>
            <a:endParaRPr lang="it-IT" dirty="0">
              <a:solidFill>
                <a:srgbClr val="002060"/>
              </a:solidFill>
            </a:endParaRPr>
          </a:p>
        </p:txBody>
      </p:sp>
      <p:sp>
        <p:nvSpPr>
          <p:cNvPr id="4" name="CasellaDiTesto 3"/>
          <p:cNvSpPr txBox="1"/>
          <p:nvPr/>
        </p:nvSpPr>
        <p:spPr>
          <a:xfrm>
            <a:off x="323528" y="1628800"/>
            <a:ext cx="8568952" cy="3754874"/>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fontAlgn="auto">
              <a:spcBef>
                <a:spcPts val="0"/>
              </a:spcBef>
              <a:spcAft>
                <a:spcPts val="0"/>
              </a:spcAft>
              <a:defRPr/>
            </a:pPr>
            <a:r>
              <a:rPr lang="it-IT" sz="2000" dirty="0">
                <a:latin typeface="+mj-lt"/>
              </a:rPr>
              <a:t>Il </a:t>
            </a:r>
            <a:r>
              <a:rPr lang="it-IT" sz="2000" b="1" dirty="0">
                <a:latin typeface="+mj-lt"/>
              </a:rPr>
              <a:t>regime</a:t>
            </a:r>
            <a:r>
              <a:rPr lang="it-IT" sz="2000" dirty="0">
                <a:latin typeface="+mj-lt"/>
              </a:rPr>
              <a:t> è una forma di governo che esercita un sistema di controllo sociale sulla popolazione.</a:t>
            </a:r>
          </a:p>
          <a:p>
            <a:pPr algn="just" fontAlgn="auto">
              <a:spcBef>
                <a:spcPts val="0"/>
              </a:spcBef>
              <a:spcAft>
                <a:spcPts val="0"/>
              </a:spcAft>
              <a:defRPr/>
            </a:pPr>
            <a:r>
              <a:rPr lang="it-IT" sz="2000" dirty="0">
                <a:latin typeface="+mj-lt"/>
              </a:rPr>
              <a:t>Esso si caratterizza per </a:t>
            </a:r>
            <a:r>
              <a:rPr lang="it-IT" sz="2000" u="sng" dirty="0">
                <a:latin typeface="+mj-lt"/>
              </a:rPr>
              <a:t>caratteri antidemocratici</a:t>
            </a:r>
            <a:r>
              <a:rPr lang="it-IT" sz="2000" dirty="0">
                <a:latin typeface="+mj-lt"/>
              </a:rPr>
              <a:t> con </a:t>
            </a:r>
            <a:r>
              <a:rPr lang="it-IT" sz="2000" u="sng" dirty="0">
                <a:latin typeface="+mj-lt"/>
              </a:rPr>
              <a:t>violazioni delle libertà civili e individual</a:t>
            </a:r>
            <a:r>
              <a:rPr lang="it-IT" sz="2000" dirty="0">
                <a:latin typeface="+mj-lt"/>
              </a:rPr>
              <a:t>i, ma anche per forme di </a:t>
            </a:r>
            <a:r>
              <a:rPr lang="it-IT" sz="2000" u="sng" dirty="0">
                <a:latin typeface="+mj-lt"/>
              </a:rPr>
              <a:t>propaganda, disinformazione e populismi, </a:t>
            </a:r>
            <a:r>
              <a:rPr lang="it-IT" sz="2000" dirty="0">
                <a:latin typeface="+mj-lt"/>
              </a:rPr>
              <a:t>fino al caso limite di violenze repressive.</a:t>
            </a:r>
          </a:p>
          <a:p>
            <a:pPr algn="just" fontAlgn="auto">
              <a:spcBef>
                <a:spcPts val="0"/>
              </a:spcBef>
              <a:spcAft>
                <a:spcPts val="0"/>
              </a:spcAft>
              <a:defRPr/>
            </a:pPr>
            <a:r>
              <a:rPr lang="it-IT" sz="2000" dirty="0">
                <a:latin typeface="+mj-lt"/>
              </a:rPr>
              <a:t>Almeno in teoria, l'attribuzione di questo termine ad un certo particolare governo esistente non implica un giudizio di qualche tipo su di esso, ed infatti la maggior parte dei commentatori politici lo usa in modo </a:t>
            </a:r>
            <a:r>
              <a:rPr lang="it-IT" sz="2000" i="1" dirty="0">
                <a:latin typeface="+mj-lt"/>
              </a:rPr>
              <a:t>neutro</a:t>
            </a:r>
            <a:r>
              <a:rPr lang="it-IT" sz="2000" dirty="0">
                <a:latin typeface="+mj-lt"/>
              </a:rPr>
              <a:t>. In pratica, tuttavia, viene usato spesso come sinonimo di "dittatura" o "regime dittatoriale”.</a:t>
            </a:r>
          </a:p>
          <a:p>
            <a:pPr fontAlgn="auto">
              <a:spcBef>
                <a:spcPts val="0"/>
              </a:spcBef>
              <a:spcAft>
                <a:spcPts val="0"/>
              </a:spcAft>
              <a:defRPr/>
            </a:pPr>
            <a:endParaRPr lang="it-IT" dirty="0"/>
          </a:p>
        </p:txBody>
      </p:sp>
    </p:spTree>
  </p:cSld>
  <p:clrMapOvr>
    <a:masterClrMapping/>
  </p:clrMapOvr>
  <p:transition spd="slow">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a:ln/>
        </p:spPr>
        <p:style>
          <a:lnRef idx="1">
            <a:schemeClr val="accent1"/>
          </a:lnRef>
          <a:fillRef idx="2">
            <a:schemeClr val="accent1"/>
          </a:fillRef>
          <a:effectRef idx="1">
            <a:schemeClr val="accent1"/>
          </a:effectRef>
          <a:fontRef idx="minor">
            <a:schemeClr val="dk1"/>
          </a:fontRef>
        </p:style>
        <p:txBody>
          <a:bodyPr>
            <a:normAutofit/>
          </a:bodyPr>
          <a:lstStyle/>
          <a:p>
            <a:pPr fontAlgn="auto">
              <a:spcAft>
                <a:spcPts val="0"/>
              </a:spcAft>
              <a:defRPr/>
            </a:pPr>
            <a:r>
              <a:rPr lang="it-IT" dirty="0" smtClean="0">
                <a:solidFill>
                  <a:srgbClr val="002060"/>
                </a:solidFill>
              </a:rPr>
              <a:t>Cos’è una dittatura?</a:t>
            </a:r>
            <a:endParaRPr lang="it-IT" dirty="0">
              <a:solidFill>
                <a:srgbClr val="002060"/>
              </a:solidFill>
            </a:endParaRPr>
          </a:p>
        </p:txBody>
      </p:sp>
      <p:sp>
        <p:nvSpPr>
          <p:cNvPr id="4" name="CasellaDiTesto 3"/>
          <p:cNvSpPr txBox="1"/>
          <p:nvPr/>
        </p:nvSpPr>
        <p:spPr>
          <a:xfrm>
            <a:off x="539552" y="1628800"/>
            <a:ext cx="8352928" cy="48320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it-IT" sz="2200" dirty="0">
                <a:latin typeface="+mj-lt"/>
              </a:rPr>
              <a:t>La </a:t>
            </a:r>
            <a:r>
              <a:rPr lang="it-IT" sz="2200" b="1" dirty="0">
                <a:latin typeface="+mj-lt"/>
              </a:rPr>
              <a:t>dittatura</a:t>
            </a:r>
            <a:r>
              <a:rPr lang="it-IT" sz="2200" dirty="0">
                <a:latin typeface="+mj-lt"/>
              </a:rPr>
              <a:t> è una forma autoritaria di governo in cui il potere è accentrato in un solo organo, se non addirittura nelle mani del solo dittatore, non limitato da leggi, costituzioni, o altri fattori politici e sociali interni allo Stato.</a:t>
            </a:r>
          </a:p>
          <a:p>
            <a:pPr fontAlgn="auto">
              <a:spcBef>
                <a:spcPts val="0"/>
              </a:spcBef>
              <a:spcAft>
                <a:spcPts val="0"/>
              </a:spcAft>
              <a:defRPr/>
            </a:pPr>
            <a:r>
              <a:rPr lang="it-IT" sz="2200" dirty="0">
                <a:latin typeface="+mj-lt"/>
              </a:rPr>
              <a:t>La dittatura coincide spesso con l'autoritarismo e con il totalitarismo. Sua caratteristica è anche la negazione della libertà di espressione e di stampa. La dittatura è considerata l'opposto della democrazia; entrambi i concetti hanno le loro radici nelle forme di potere e di organizzazione politica proprie dell'antichità greco-romana. </a:t>
            </a:r>
          </a:p>
          <a:p>
            <a:pPr fontAlgn="auto">
              <a:spcBef>
                <a:spcPts val="0"/>
              </a:spcBef>
              <a:spcAft>
                <a:spcPts val="0"/>
              </a:spcAft>
              <a:defRPr/>
            </a:pPr>
            <a:r>
              <a:rPr lang="it-IT" sz="2200" dirty="0">
                <a:latin typeface="+mj-lt"/>
              </a:rPr>
              <a:t>La salita al potere di una dittatura è favorita da situazioni di grave crisi economica - per esempio dopo una guerra - difficili condizioni sociali o instabilità del regime precedentemente esistente.</a:t>
            </a:r>
          </a:p>
        </p:txBody>
      </p:sp>
    </p:spTree>
  </p:cSld>
  <p:clrMapOvr>
    <a:masterClrMapping/>
  </p:clrMapOvr>
  <p:transition spd="slow">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792088"/>
          </a:xfrm>
          <a:ln/>
        </p:spPr>
        <p:style>
          <a:lnRef idx="1">
            <a:schemeClr val="accent1"/>
          </a:lnRef>
          <a:fillRef idx="2">
            <a:schemeClr val="accent1"/>
          </a:fillRef>
          <a:effectRef idx="1">
            <a:schemeClr val="accent1"/>
          </a:effectRef>
          <a:fontRef idx="minor">
            <a:schemeClr val="dk1"/>
          </a:fontRef>
        </p:style>
        <p:txBody>
          <a:bodyPr>
            <a:normAutofit/>
          </a:bodyPr>
          <a:lstStyle/>
          <a:p>
            <a:pPr fontAlgn="auto">
              <a:spcAft>
                <a:spcPts val="0"/>
              </a:spcAft>
              <a:defRPr/>
            </a:pPr>
            <a:r>
              <a:rPr lang="it-IT" dirty="0" smtClean="0">
                <a:solidFill>
                  <a:srgbClr val="002060"/>
                </a:solidFill>
              </a:rPr>
              <a:t>Cos’è un totalitarismo?</a:t>
            </a:r>
            <a:endParaRPr lang="it-IT" dirty="0">
              <a:solidFill>
                <a:srgbClr val="002060"/>
              </a:solidFill>
            </a:endParaRPr>
          </a:p>
        </p:txBody>
      </p:sp>
      <p:sp>
        <p:nvSpPr>
          <p:cNvPr id="4" name="CasellaDiTesto 3"/>
          <p:cNvSpPr txBox="1"/>
          <p:nvPr/>
        </p:nvSpPr>
        <p:spPr>
          <a:xfrm>
            <a:off x="323528" y="1533465"/>
            <a:ext cx="8568952" cy="452431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it-IT" dirty="0"/>
              <a:t>Il </a:t>
            </a:r>
            <a:r>
              <a:rPr lang="it-IT" b="1" dirty="0"/>
              <a:t>totalitarismo</a:t>
            </a:r>
            <a:r>
              <a:rPr lang="it-IT" dirty="0"/>
              <a:t> è una pratica politica caratterizzata dalla totale concentrazione del potere sotto il controllo di un unico partito che assume in sé tutte le prerogative dello Stato, impedendo ogni espressione di carattere democratico e liberale, sia sul piano sociale, sia su quello economico.</a:t>
            </a:r>
          </a:p>
          <a:p>
            <a:pPr fontAlgn="auto">
              <a:spcBef>
                <a:spcPts val="0"/>
              </a:spcBef>
              <a:spcAft>
                <a:spcPts val="0"/>
              </a:spcAft>
              <a:defRPr/>
            </a:pPr>
            <a:r>
              <a:rPr lang="it-IT" dirty="0"/>
              <a:t>Questo termine viene spesso usato come sinonimo di dittatura, ma non lo è, poiché la dittatura non comporta necessariamente l’imposizione di un’ideologia unica a tutto il tessuto sociale. Si possono dare spazi di autonomia a chiese, a correnti artistiche e letterarie, a ricercatori scientifici, purché non disturbino il manovratore; le comunità locali possono continuare a vivere secondo i loro costumi e tradizioni. Il totalitarismo invece pretende di imporre un’ideologia </a:t>
            </a:r>
            <a:r>
              <a:rPr lang="it-IT" dirty="0" err="1"/>
              <a:t>onnipervasiva</a:t>
            </a:r>
            <a:r>
              <a:rPr lang="it-IT" dirty="0"/>
              <a:t>. Le chiese devono piegarsi, gli artisti, gli scrittori, i registi devono adottare i temi e i moduli espressivi dettati dagli ideologi del Potere, la ricerca scientifica non può pervenire a conclusioni che mettano in dubbio gli schemi dominanti; la visione del mondo che si vuole diffondere e i comportamenti conseguenti sono imposti anche nella vita delle comunità, nel privato, nel costume, addirittura nell’abbigliamento. Il totalitarismo vuole impadronirsi delle menti. </a:t>
            </a:r>
          </a:p>
        </p:txBody>
      </p:sp>
    </p:spTree>
  </p:cSld>
  <p:clrMapOvr>
    <a:masterClrMapping/>
  </p:clrMapOvr>
  <p:transition spd="slow">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a:ln/>
        </p:spPr>
        <p:style>
          <a:lnRef idx="1">
            <a:schemeClr val="accent1"/>
          </a:lnRef>
          <a:fillRef idx="2">
            <a:schemeClr val="accent1"/>
          </a:fillRef>
          <a:effectRef idx="1">
            <a:schemeClr val="accent1"/>
          </a:effectRef>
          <a:fontRef idx="minor">
            <a:schemeClr val="dk1"/>
          </a:fontRef>
        </p:style>
        <p:txBody>
          <a:bodyPr>
            <a:normAutofit/>
          </a:bodyPr>
          <a:lstStyle/>
          <a:p>
            <a:pPr fontAlgn="auto">
              <a:spcAft>
                <a:spcPts val="0"/>
              </a:spcAft>
              <a:defRPr/>
            </a:pPr>
            <a:r>
              <a:rPr lang="it-IT" dirty="0" smtClean="0">
                <a:solidFill>
                  <a:srgbClr val="002060"/>
                </a:solidFill>
              </a:rPr>
              <a:t>Il fascismo in Italia</a:t>
            </a:r>
            <a:endParaRPr lang="it-IT" dirty="0">
              <a:solidFill>
                <a:srgbClr val="002060"/>
              </a:solidFill>
            </a:endParaRPr>
          </a:p>
        </p:txBody>
      </p:sp>
      <p:sp>
        <p:nvSpPr>
          <p:cNvPr id="3" name="Segnaposto contenuto 2"/>
          <p:cNvSpPr>
            <a:spLocks noGrp="1"/>
          </p:cNvSpPr>
          <p:nvPr>
            <p:ph sz="quarter" idx="1"/>
          </p:nvPr>
        </p:nvSpPr>
        <p:spPr>
          <a:ln/>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marL="274320" indent="-274320" fontAlgn="auto">
              <a:spcAft>
                <a:spcPts val="0"/>
              </a:spcAft>
              <a:buFont typeface="Wingdings 2"/>
              <a:buNone/>
              <a:defRPr/>
            </a:pPr>
            <a:r>
              <a:rPr lang="it-IT" dirty="0" smtClean="0"/>
              <a:t>    </a:t>
            </a:r>
          </a:p>
          <a:p>
            <a:pPr marL="274320" indent="-274320" fontAlgn="auto">
              <a:spcAft>
                <a:spcPts val="0"/>
              </a:spcAft>
              <a:buFont typeface="Wingdings 2"/>
              <a:buNone/>
              <a:defRPr/>
            </a:pPr>
            <a:r>
              <a:rPr lang="it-IT" dirty="0" smtClean="0"/>
              <a:t>    Dopo la prima guerra mondiale, in Italia sorse un nuovo movimento politico di carattere insieme rivoluzionario e reazionario, nazionalista e totalitario, che rifiutava i principi della democrazia liberale.</a:t>
            </a:r>
            <a:br>
              <a:rPr lang="it-IT" dirty="0" smtClean="0"/>
            </a:br>
            <a:r>
              <a:rPr lang="it-IT" dirty="0" smtClean="0"/>
              <a:t>Questo movimento politico chiamato Fascismo fu capeggiato da Benito Mussolini che raggiunse il potere nel 1922 con la Marcia su Roma. Tre anni dopo, alla prima fase legalitaria si sostituì la fase totalitaria che cambiò radicalmente lo stile di vita e i costumi della società. </a:t>
            </a:r>
            <a:br>
              <a:rPr lang="it-IT" dirty="0" smtClean="0"/>
            </a:br>
            <a:r>
              <a:rPr lang="it-IT" dirty="0" smtClean="0"/>
              <a:t>Dopo l’instaurazione del regime fascista nel 1926, vennero emanate le leggi </a:t>
            </a:r>
            <a:r>
              <a:rPr lang="it-IT" dirty="0" err="1" smtClean="0"/>
              <a:t>fascistissime</a:t>
            </a:r>
            <a:r>
              <a:rPr lang="it-IT" dirty="0" smtClean="0"/>
              <a:t>: furono sospesi tutti i partiti e le associazioni d’opposizione (gli antifascisti vennero arrestati, processati ed aggrediti), vennero chiusi gli organi di stampa avversi al regime, vennero creati l’OVRA e il Tribunale speciale.</a:t>
            </a:r>
            <a:br>
              <a:rPr lang="it-IT" dirty="0" smtClean="0"/>
            </a:br>
            <a:endParaRPr lang="it-IT" dirty="0" smtClean="0"/>
          </a:p>
          <a:p>
            <a:pPr marL="274320" indent="-274320" fontAlgn="auto">
              <a:spcAft>
                <a:spcPts val="0"/>
              </a:spcAft>
              <a:buFont typeface="Wingdings 2"/>
              <a:buNone/>
              <a:defRPr/>
            </a:pPr>
            <a:endParaRPr lang="it-IT" dirty="0"/>
          </a:p>
        </p:txBody>
      </p:sp>
    </p:spTree>
  </p:cSld>
  <p:clrMapOvr>
    <a:masterClrMapping/>
  </p:clrMapOvr>
  <p:transition spd="slow">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a:ln/>
        </p:spPr>
        <p:style>
          <a:lnRef idx="1">
            <a:schemeClr val="accent1"/>
          </a:lnRef>
          <a:fillRef idx="2">
            <a:schemeClr val="accent1"/>
          </a:fillRef>
          <a:effectRef idx="1">
            <a:schemeClr val="accent1"/>
          </a:effectRef>
          <a:fontRef idx="minor">
            <a:schemeClr val="dk1"/>
          </a:fontRef>
        </p:style>
        <p:txBody>
          <a:bodyPr>
            <a:normAutofit/>
          </a:bodyPr>
          <a:lstStyle/>
          <a:p>
            <a:pPr fontAlgn="auto">
              <a:spcAft>
                <a:spcPts val="0"/>
              </a:spcAft>
              <a:defRPr/>
            </a:pPr>
            <a:r>
              <a:rPr lang="it-IT" dirty="0" smtClean="0">
                <a:solidFill>
                  <a:srgbClr val="002060"/>
                </a:solidFill>
              </a:rPr>
              <a:t>I giovani e il fascismo</a:t>
            </a:r>
            <a:endParaRPr lang="it-IT" dirty="0">
              <a:solidFill>
                <a:srgbClr val="002060"/>
              </a:solidFill>
            </a:endParaRPr>
          </a:p>
        </p:txBody>
      </p:sp>
      <p:sp>
        <p:nvSpPr>
          <p:cNvPr id="3" name="Segnaposto contenuto 2"/>
          <p:cNvSpPr>
            <a:spLocks noGrp="1"/>
          </p:cNvSpPr>
          <p:nvPr>
            <p:ph sz="quarter" idx="1"/>
          </p:nvPr>
        </p:nvSpPr>
        <p:spPr>
          <a:xfrm>
            <a:off x="301752" y="1527048"/>
            <a:ext cx="5782416" cy="4572000"/>
          </a:xfrm>
          <a:ln/>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marL="274320" indent="-274320" fontAlgn="auto">
              <a:spcAft>
                <a:spcPts val="0"/>
              </a:spcAft>
              <a:buFont typeface="Wingdings 2"/>
              <a:buNone/>
              <a:defRPr/>
            </a:pPr>
            <a:r>
              <a:rPr lang="it-IT" dirty="0" smtClean="0"/>
              <a:t>    Per i giovani furono create organizzazioni come l’Opera Nazionale Balilla (ONB) o i Giovani Universitari Fascisti (GUF) a cui era obbligatorio aderire ed il cui obiettivo primario era quello di costruire futuri soldati, uomini pronti a "credere, obbedire e combattere" e di "formare la coscienza e il pensiero di coloro che saranno i fascisti di domani". </a:t>
            </a:r>
            <a:br>
              <a:rPr lang="it-IT" dirty="0" smtClean="0"/>
            </a:br>
            <a:r>
              <a:rPr lang="it-IT" dirty="0" smtClean="0"/>
              <a:t>L’ONB comprendeva ragazzi e ragazze dai 6 ai 18 anni. Era suddivisa nel seguente modo:</a:t>
            </a:r>
            <a:br>
              <a:rPr lang="it-IT" dirty="0" smtClean="0"/>
            </a:br>
            <a:r>
              <a:rPr lang="it-IT" dirty="0" smtClean="0"/>
              <a:t>Figli della Lupa: ragazzi e ragazze dai 6 agli 8 anni;</a:t>
            </a:r>
            <a:br>
              <a:rPr lang="it-IT" dirty="0" smtClean="0"/>
            </a:br>
            <a:r>
              <a:rPr lang="it-IT" dirty="0" smtClean="0"/>
              <a:t>Balilla: ragazzi dagli 8 ai 14 anni;</a:t>
            </a:r>
            <a:br>
              <a:rPr lang="it-IT" dirty="0" smtClean="0"/>
            </a:br>
            <a:r>
              <a:rPr lang="it-IT" dirty="0" smtClean="0"/>
              <a:t>Piccole italiane: ragazze dagli 8 ai 14 anni;</a:t>
            </a:r>
            <a:br>
              <a:rPr lang="it-IT" dirty="0" smtClean="0"/>
            </a:br>
            <a:r>
              <a:rPr lang="it-IT" dirty="0" smtClean="0"/>
              <a:t>Avanguardisti: ragazzi dai 14 ai 18 anni, veniva curato l’addestramento e la preparazione militare dei giovani;</a:t>
            </a:r>
            <a:br>
              <a:rPr lang="it-IT" dirty="0" smtClean="0"/>
            </a:br>
            <a:r>
              <a:rPr lang="it-IT" dirty="0" smtClean="0"/>
              <a:t>Giovani Italiane: ragazze dai 14 ai 18 anni.</a:t>
            </a:r>
            <a:endParaRPr lang="it-IT" dirty="0"/>
          </a:p>
        </p:txBody>
      </p:sp>
      <p:pic>
        <p:nvPicPr>
          <p:cNvPr id="26631" name="Picture 2" descr="http://www.emscuola.org/dofras/ap5c/Image8.gif"/>
          <p:cNvPicPr>
            <a:picLocks noChangeAspect="1" noChangeArrowheads="1"/>
          </p:cNvPicPr>
          <p:nvPr/>
        </p:nvPicPr>
        <p:blipFill>
          <a:blip r:embed="rId2" cstate="print"/>
          <a:srcRect/>
          <a:stretch>
            <a:fillRect/>
          </a:stretch>
        </p:blipFill>
        <p:spPr bwMode="auto">
          <a:xfrm>
            <a:off x="6227763" y="1989138"/>
            <a:ext cx="2613025" cy="3671887"/>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Immagine 4" descr="fascismo 5.jpg"/>
          <p:cNvPicPr>
            <a:picLocks noChangeAspect="1"/>
          </p:cNvPicPr>
          <p:nvPr/>
        </p:nvPicPr>
        <p:blipFill>
          <a:blip r:embed="rId2" cstate="print"/>
          <a:srcRect/>
          <a:stretch>
            <a:fillRect/>
          </a:stretch>
        </p:blipFill>
        <p:spPr bwMode="auto">
          <a:xfrm>
            <a:off x="4932363" y="4292600"/>
            <a:ext cx="3286125" cy="2160588"/>
          </a:xfrm>
          <a:prstGeom prst="rect">
            <a:avLst/>
          </a:prstGeom>
          <a:noFill/>
          <a:ln w="9525">
            <a:noFill/>
            <a:miter lim="800000"/>
            <a:headEnd/>
            <a:tailEnd/>
          </a:ln>
        </p:spPr>
      </p:pic>
      <p:sp>
        <p:nvSpPr>
          <p:cNvPr id="27650" name="CasellaDiTesto 1"/>
          <p:cNvSpPr txBox="1">
            <a:spLocks noChangeArrowheads="1"/>
          </p:cNvSpPr>
          <p:nvPr/>
        </p:nvSpPr>
        <p:spPr bwMode="auto">
          <a:xfrm>
            <a:off x="1331913" y="333375"/>
            <a:ext cx="5832475" cy="646113"/>
          </a:xfrm>
          <a:prstGeom prst="rect">
            <a:avLst/>
          </a:prstGeom>
          <a:noFill/>
          <a:ln w="9525">
            <a:noFill/>
            <a:miter lim="800000"/>
            <a:headEnd/>
            <a:tailEnd/>
          </a:ln>
        </p:spPr>
        <p:txBody>
          <a:bodyPr>
            <a:spAutoFit/>
          </a:bodyPr>
          <a:lstStyle/>
          <a:p>
            <a:pPr algn="ctr"/>
            <a:r>
              <a:rPr lang="it-IT" sz="3600">
                <a:solidFill>
                  <a:srgbClr val="FF0000"/>
                </a:solidFill>
                <a:latin typeface="Georgia" pitchFamily="18" charset="0"/>
              </a:rPr>
              <a:t>LA SCUOLA FASCISTA</a:t>
            </a:r>
          </a:p>
        </p:txBody>
      </p:sp>
      <p:pic>
        <p:nvPicPr>
          <p:cNvPr id="27651" name="Immagine 3" descr="fascismo 4.jpg"/>
          <p:cNvPicPr>
            <a:picLocks noChangeAspect="1"/>
          </p:cNvPicPr>
          <p:nvPr/>
        </p:nvPicPr>
        <p:blipFill>
          <a:blip r:embed="rId3" cstate="print"/>
          <a:srcRect/>
          <a:stretch>
            <a:fillRect/>
          </a:stretch>
        </p:blipFill>
        <p:spPr bwMode="auto">
          <a:xfrm>
            <a:off x="684213" y="4365625"/>
            <a:ext cx="3432175" cy="2039938"/>
          </a:xfrm>
          <a:prstGeom prst="rect">
            <a:avLst/>
          </a:prstGeom>
          <a:noFill/>
          <a:ln w="9525">
            <a:noFill/>
            <a:miter lim="800000"/>
            <a:headEnd/>
            <a:tailEnd/>
          </a:ln>
        </p:spPr>
      </p:pic>
      <p:sp>
        <p:nvSpPr>
          <p:cNvPr id="6" name="Titolo 1"/>
          <p:cNvSpPr txBox="1">
            <a:spLocks/>
          </p:cNvSpPr>
          <p:nvPr/>
        </p:nvSpPr>
        <p:spPr>
          <a:xfrm>
            <a:off x="457200" y="274638"/>
            <a:ext cx="8229600" cy="850106"/>
          </a:xfrm>
          <a:prstGeom prst="rect">
            <a:avLst/>
          </a:prstGeom>
        </p:spPr>
        <p:style>
          <a:lnRef idx="1">
            <a:schemeClr val="accent1"/>
          </a:lnRef>
          <a:fillRef idx="2">
            <a:schemeClr val="accent1"/>
          </a:fillRef>
          <a:effectRef idx="1">
            <a:schemeClr val="accent1"/>
          </a:effectRef>
          <a:fontRef idx="minor">
            <a:schemeClr val="dk1"/>
          </a:fontRef>
        </p:style>
        <p:txBody>
          <a:bodyPr/>
          <a:lstStyle/>
          <a:p>
            <a:pPr algn="ctr" fontAlgn="auto">
              <a:spcAft>
                <a:spcPts val="0"/>
              </a:spcAft>
              <a:defRPr/>
            </a:pPr>
            <a:r>
              <a:rPr lang="it-IT" sz="3300" dirty="0">
                <a:solidFill>
                  <a:srgbClr val="002060"/>
                </a:solidFill>
              </a:rPr>
              <a:t>La scuola fascista </a:t>
            </a:r>
          </a:p>
        </p:txBody>
      </p:sp>
      <p:sp>
        <p:nvSpPr>
          <p:cNvPr id="7" name="Segnaposto contenuto 4"/>
          <p:cNvSpPr txBox="1">
            <a:spLocks/>
          </p:cNvSpPr>
          <p:nvPr/>
        </p:nvSpPr>
        <p:spPr>
          <a:xfrm>
            <a:off x="755576" y="1196752"/>
            <a:ext cx="7560840" cy="3024336"/>
          </a:xfrm>
          <a:prstGeom prst="rect">
            <a:avLst/>
          </a:prstGeom>
        </p:spPr>
        <p:style>
          <a:lnRef idx="1">
            <a:schemeClr val="accent2"/>
          </a:lnRef>
          <a:fillRef idx="2">
            <a:schemeClr val="accent2"/>
          </a:fillRef>
          <a:effectRef idx="1">
            <a:schemeClr val="accent2"/>
          </a:effectRef>
          <a:fontRef idx="minor">
            <a:schemeClr val="dk1"/>
          </a:fontRef>
        </p:style>
        <p:txBody>
          <a:bodyPr/>
          <a:lstStyle/>
          <a:p>
            <a:pPr marL="274320" indent="-274320" fontAlgn="auto">
              <a:spcBef>
                <a:spcPct val="20000"/>
              </a:spcBef>
              <a:spcAft>
                <a:spcPts val="0"/>
              </a:spcAft>
              <a:buClr>
                <a:schemeClr val="accent1"/>
              </a:buClr>
              <a:buSzPct val="85000"/>
              <a:defRPr/>
            </a:pPr>
            <a:r>
              <a:rPr lang="it-IT" sz="1600" dirty="0"/>
              <a:t>      La scuola diventò uno dei luoghi privilegiati dal regime per la sua propaganda culturale, basata sull’esaltazione della guerra e sul culto della forza fisica.  “Ora, poiché nella scuola passano tutti gli Italiani, è necessario che essa, in tutti i suoi gradi, sia intonata a quelle che sono, oggi, le esigenze spirituali, militari ed economiche del Regime. Bisogna che la scuola, non soltanto nella forma, ma soprattutto nello spirito, che è il motore dell’universo e la forza primordiale dell’umanità, sia profondamente fascista in tutte le sue manifestazioni.” Queste furono le parole usate da Mussolini per dare vita alla scuola fascista, infatti,anche nei testi scolastici dei bambini di otto anni troviamo l’esaltazione della figura del duce per intimorire e scoraggiare le ribellioni e la libertà di pensiero. Nella scuola si insegnava che Mussolini aveva sempre ragione e non doveva essere contrariato. </a:t>
            </a:r>
          </a:p>
        </p:txBody>
      </p:sp>
    </p:spTree>
  </p:cSld>
  <p:clrMapOvr>
    <a:masterClrMapping/>
  </p:clrMapOvr>
  <p:transition spd="slow">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1"/>
          <p:cNvSpPr>
            <a:spLocks noGrp="1"/>
          </p:cNvSpPr>
          <p:nvPr>
            <p:ph type="title"/>
          </p:nvPr>
        </p:nvSpPr>
        <p:spPr/>
        <p:txBody>
          <a:bodyPr/>
          <a:lstStyle/>
          <a:p>
            <a:endParaRPr lang="it-IT" smtClean="0">
              <a:solidFill>
                <a:srgbClr val="9F7A70"/>
              </a:solidFill>
            </a:endParaRPr>
          </a:p>
        </p:txBody>
      </p:sp>
      <p:sp>
        <p:nvSpPr>
          <p:cNvPr id="7" name="CasellaDiTesto 6"/>
          <p:cNvSpPr txBox="1"/>
          <p:nvPr/>
        </p:nvSpPr>
        <p:spPr>
          <a:xfrm>
            <a:off x="179512" y="0"/>
            <a:ext cx="8784976" cy="4801314"/>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it-IT" b="1" dirty="0">
                <a:solidFill>
                  <a:srgbClr val="002060"/>
                </a:solidFill>
              </a:rPr>
              <a:t>L’arredo scolastico: </a:t>
            </a:r>
            <a:r>
              <a:rPr lang="it-IT" dirty="0"/>
              <a:t>Ogni scuola d’Italia, povera o piccola che fosse, doveva obbedire a quanto veniva imposto da Roma per quanto riguarda l’arredo. La dotazione prevedeva: il crocifisso tra i ritratti del re e del duce, la bandiera (con il calendario dei giorni in cui doveva essere esposta, dalle 8 del mattino al tramonto), cartelloni, carte geografiche, ritratti di uomini illustri, lavagne con i gessetti, la cattedra, i banchi, un armadio, (durante la guerra in Africa orientale c’era la cartina su cui appuntare gli spilli che segnalavano l’avanzata dell’esercito italiano) ed attrezzi per la ginnastica. Quasi ogni scuola era poi collegata alla radio con un altoparlante attraverso il quale era possibile ascoltare i discorsi del duce. Le aule erano stipate di alunni:</a:t>
            </a:r>
          </a:p>
          <a:p>
            <a:pPr fontAlgn="auto">
              <a:spcBef>
                <a:spcPts val="0"/>
              </a:spcBef>
              <a:spcAft>
                <a:spcPts val="0"/>
              </a:spcAft>
              <a:defRPr/>
            </a:pPr>
            <a:r>
              <a:rPr lang="it-IT" dirty="0"/>
              <a:t>1926-1927   39 alunni per aula </a:t>
            </a:r>
          </a:p>
          <a:p>
            <a:pPr fontAlgn="auto">
              <a:spcBef>
                <a:spcPts val="0"/>
              </a:spcBef>
              <a:spcAft>
                <a:spcPts val="0"/>
              </a:spcAft>
              <a:defRPr/>
            </a:pPr>
            <a:r>
              <a:rPr lang="it-IT" dirty="0"/>
              <a:t>1931-1932   48 alunni per aula </a:t>
            </a:r>
          </a:p>
          <a:p>
            <a:pPr fontAlgn="auto">
              <a:spcBef>
                <a:spcPts val="0"/>
              </a:spcBef>
              <a:spcAft>
                <a:spcPts val="0"/>
              </a:spcAft>
              <a:defRPr/>
            </a:pPr>
            <a:r>
              <a:rPr lang="it-IT" dirty="0"/>
              <a:t>1940-1941   46 alunni per aula </a:t>
            </a:r>
          </a:p>
          <a:p>
            <a:pPr fontAlgn="auto">
              <a:spcBef>
                <a:spcPts val="0"/>
              </a:spcBef>
              <a:spcAft>
                <a:spcPts val="0"/>
              </a:spcAft>
              <a:defRPr/>
            </a:pPr>
            <a:r>
              <a:rPr lang="it-IT" dirty="0"/>
              <a:t>I banchi erano in genere a due </a:t>
            </a:r>
          </a:p>
          <a:p>
            <a:pPr fontAlgn="auto">
              <a:spcBef>
                <a:spcPts val="0"/>
              </a:spcBef>
              <a:spcAft>
                <a:spcPts val="0"/>
              </a:spcAft>
              <a:defRPr/>
            </a:pPr>
            <a:r>
              <a:rPr lang="it-IT" dirty="0"/>
              <a:t>o tre posti, di legno, con in alto </a:t>
            </a:r>
          </a:p>
          <a:p>
            <a:pPr fontAlgn="auto">
              <a:spcBef>
                <a:spcPts val="0"/>
              </a:spcBef>
              <a:spcAft>
                <a:spcPts val="0"/>
              </a:spcAft>
              <a:defRPr/>
            </a:pPr>
            <a:r>
              <a:rPr lang="it-IT" dirty="0"/>
              <a:t>sulla destra, il buco per il calamaio </a:t>
            </a:r>
          </a:p>
          <a:p>
            <a:pPr fontAlgn="auto">
              <a:spcBef>
                <a:spcPts val="0"/>
              </a:spcBef>
              <a:spcAft>
                <a:spcPts val="0"/>
              </a:spcAft>
              <a:defRPr/>
            </a:pPr>
            <a:r>
              <a:rPr lang="it-IT" dirty="0"/>
              <a:t>di vetro.</a:t>
            </a:r>
          </a:p>
        </p:txBody>
      </p:sp>
      <p:pic>
        <p:nvPicPr>
          <p:cNvPr id="28677" name="Picture 2" descr="https://upload.wikimedia.org/wikipedia/it/0/0f/Aule_nel_1930.JPG"/>
          <p:cNvPicPr>
            <a:picLocks noChangeAspect="1" noChangeArrowheads="1"/>
          </p:cNvPicPr>
          <p:nvPr/>
        </p:nvPicPr>
        <p:blipFill>
          <a:blip r:embed="rId2" cstate="print"/>
          <a:srcRect/>
          <a:stretch>
            <a:fillRect/>
          </a:stretch>
        </p:blipFill>
        <p:spPr bwMode="auto">
          <a:xfrm>
            <a:off x="3779838" y="2708275"/>
            <a:ext cx="5364162" cy="3970338"/>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301625" y="1524000"/>
            <a:ext cx="4040188" cy="733425"/>
          </a:xfrm>
        </p:spPr>
        <p:txBody>
          <a:bodyPr/>
          <a:lstStyle/>
          <a:p>
            <a:pPr fontAlgn="auto">
              <a:spcAft>
                <a:spcPts val="0"/>
              </a:spcAft>
              <a:buFont typeface="Wingdings 2"/>
              <a:buNone/>
              <a:defRPr/>
            </a:pPr>
            <a:endParaRPr lang="it-IT"/>
          </a:p>
        </p:txBody>
      </p:sp>
      <p:sp>
        <p:nvSpPr>
          <p:cNvPr id="3" name="Segnaposto testo 2"/>
          <p:cNvSpPr>
            <a:spLocks noGrp="1"/>
          </p:cNvSpPr>
          <p:nvPr>
            <p:ph type="body" sz="half" idx="3"/>
          </p:nvPr>
        </p:nvSpPr>
        <p:spPr>
          <a:xfrm>
            <a:off x="4791075" y="1524000"/>
            <a:ext cx="4041775" cy="731838"/>
          </a:xfrm>
        </p:spPr>
        <p:txBody>
          <a:bodyPr/>
          <a:lstStyle/>
          <a:p>
            <a:pPr fontAlgn="auto">
              <a:spcAft>
                <a:spcPts val="0"/>
              </a:spcAft>
              <a:buFont typeface="Wingdings 2"/>
              <a:buNone/>
              <a:defRPr/>
            </a:pPr>
            <a:endParaRPr lang="it-IT"/>
          </a:p>
        </p:txBody>
      </p:sp>
      <p:sp>
        <p:nvSpPr>
          <p:cNvPr id="4" name="Segnaposto contenuto 3"/>
          <p:cNvSpPr>
            <a:spLocks noGrp="1"/>
          </p:cNvSpPr>
          <p:nvPr>
            <p:ph sz="quarter" idx="2"/>
          </p:nvPr>
        </p:nvSpPr>
        <p:spPr>
          <a:xfrm>
            <a:off x="301625" y="1557338"/>
            <a:ext cx="4125913" cy="4732337"/>
          </a:xfrm>
        </p:spPr>
        <p:style>
          <a:lnRef idx="3">
            <a:schemeClr val="lt1"/>
          </a:lnRef>
          <a:fillRef idx="1">
            <a:schemeClr val="accent3"/>
          </a:fillRef>
          <a:effectRef idx="1">
            <a:schemeClr val="accent3"/>
          </a:effectRef>
          <a:fontRef idx="minor">
            <a:schemeClr val="lt1"/>
          </a:fontRef>
        </p:style>
        <p:txBody>
          <a:bodyPr>
            <a:noAutofit/>
          </a:bodyPr>
          <a:lstStyle/>
          <a:p>
            <a:pPr marL="274320" indent="-274320" fontAlgn="auto">
              <a:spcAft>
                <a:spcPts val="0"/>
              </a:spcAft>
              <a:buFont typeface="Wingdings 2"/>
              <a:buNone/>
              <a:defRPr/>
            </a:pPr>
            <a:r>
              <a:rPr lang="it-IT" sz="1800" dirty="0" smtClean="0"/>
              <a:t> </a:t>
            </a:r>
            <a:r>
              <a:rPr lang="it-IT" sz="1800" dirty="0" smtClean="0">
                <a:solidFill>
                  <a:schemeClr val="tx1"/>
                </a:solidFill>
              </a:rPr>
              <a:t>     Dall’anno scolastico 1930-1931 venne adottato nelle scuole elementari il testo unico con il quale lo stato poteva esercitare un controllo diretto sull’insegnamento, limitando l’autonomia didattica degli insegnanti, impedendo ogni libertà di scelta. Buona parte delle pagine, circa il 71% del testo, come pure la copertina, era dedicato alla propaganda diretta o indiretta del regime e all’esaltazione del fascismo: Mussolini e il culto della sua persona, la storia, le celebrazioni, le opere pubbliche, le gesta dei soldati italiani. </a:t>
            </a:r>
            <a:endParaRPr lang="it-IT" sz="1800" dirty="0">
              <a:solidFill>
                <a:schemeClr val="tx1"/>
              </a:solidFill>
            </a:endParaRPr>
          </a:p>
        </p:txBody>
      </p:sp>
      <p:sp>
        <p:nvSpPr>
          <p:cNvPr id="29700" name="Titolo 5"/>
          <p:cNvSpPr>
            <a:spLocks noGrp="1"/>
          </p:cNvSpPr>
          <p:nvPr>
            <p:ph type="title"/>
          </p:nvPr>
        </p:nvSpPr>
        <p:spPr/>
        <p:txBody>
          <a:bodyPr/>
          <a:lstStyle/>
          <a:p>
            <a:endParaRPr lang="it-IT" smtClean="0"/>
          </a:p>
        </p:txBody>
      </p:sp>
      <p:sp>
        <p:nvSpPr>
          <p:cNvPr id="7" name="Segnaposto contenuto 6"/>
          <p:cNvSpPr txBox="1">
            <a:spLocks noGrp="1"/>
          </p:cNvSpPr>
          <p:nvPr>
            <p:ph sz="quarter" idx="4"/>
          </p:nvPr>
        </p:nvSpPr>
        <p:spPr>
          <a:xfrm>
            <a:off x="4716016" y="1556792"/>
            <a:ext cx="4038600" cy="4524315"/>
          </a:xfrm>
          <a:ln/>
        </p:spPr>
        <p:style>
          <a:lnRef idx="1">
            <a:schemeClr val="accent2"/>
          </a:lnRef>
          <a:fillRef idx="2">
            <a:schemeClr val="accent2"/>
          </a:fillRef>
          <a:effectRef idx="1">
            <a:schemeClr val="accent2"/>
          </a:effectRef>
          <a:fontRef idx="minor">
            <a:schemeClr val="dk1"/>
          </a:fontRef>
        </p:style>
        <p:txBody>
          <a:bodyPr rtlCol="0">
            <a:spAutoFit/>
          </a:bodyPr>
          <a:lstStyle/>
          <a:p>
            <a:pPr marL="274320" indent="-274320" fontAlgn="auto">
              <a:spcAft>
                <a:spcPts val="0"/>
              </a:spcAft>
              <a:buFont typeface="Wingdings 2"/>
              <a:buChar char=""/>
              <a:defRPr/>
            </a:pPr>
            <a:r>
              <a:rPr lang="it-IT" sz="1600" dirty="0" smtClean="0"/>
              <a:t>La scuola fascista educava i bambini a seguire le idee del fascismo e perciò di Mussolini. Ecco alcune frasi riportate nei libri di scuola: &lt;&lt;Sono gli occhi del Duce che vi scrutano. Che cosa sia quello sguardo, nessuno sa dire. E’ un’aquila che apre le ali e sale nello spazio. E’ una fiamma che cerca il vostro cuore per accenderlo d’un fuoco vermiglio. Chi resisterà a quell’ occhio ardente armato di frecce? Rassicuratevi per voi le frecce si mutano in raggi di gioia...&gt;&gt; &lt;&lt;Obbedite perché dovete obbedire! Chi cerca i motivi dell’obbedienza li troverà nelle parole di </a:t>
            </a:r>
            <a:r>
              <a:rPr lang="it-IT" sz="1600" dirty="0" err="1" smtClean="0"/>
              <a:t>Mussolini…</a:t>
            </a:r>
            <a:r>
              <a:rPr lang="it-IT" sz="1600" dirty="0" smtClean="0"/>
              <a:t>&gt;&gt; &lt;&lt;Una fede ha creato l’Impero, questa:Mussolini ha sempre ragione!...&gt;&gt;</a:t>
            </a:r>
            <a:endParaRPr lang="it-IT" sz="1600" dirty="0"/>
          </a:p>
        </p:txBody>
      </p:sp>
    </p:spTree>
  </p:cSld>
  <p:clrMapOvr>
    <a:masterClrMapping/>
  </p:clrMapOvr>
  <p:transition spd="slow">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dirty="0" smtClean="0">
                <a:solidFill>
                  <a:srgbClr val="002060"/>
                </a:solidFill>
              </a:rPr>
              <a:t>Una </a:t>
            </a:r>
            <a:r>
              <a:rPr lang="it-IT" dirty="0" err="1" smtClean="0">
                <a:solidFill>
                  <a:srgbClr val="002060"/>
                </a:solidFill>
              </a:rPr>
              <a:t>testimonianza…</a:t>
            </a:r>
            <a:r>
              <a:rPr lang="it-IT" dirty="0" smtClean="0">
                <a:solidFill>
                  <a:srgbClr val="002060"/>
                </a:solidFill>
              </a:rPr>
              <a:t> Lidia</a:t>
            </a:r>
          </a:p>
        </p:txBody>
      </p:sp>
      <p:sp>
        <p:nvSpPr>
          <p:cNvPr id="3" name="Segnaposto contenuto 2"/>
          <p:cNvSpPr>
            <a:spLocks noGrp="1"/>
          </p:cNvSpPr>
          <p:nvPr>
            <p:ph sz="quarter" idx="1"/>
          </p:nvPr>
        </p:nvSpPr>
        <p:spPr>
          <a:ln/>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marL="274320" indent="-274320" algn="just" fontAlgn="auto">
              <a:spcAft>
                <a:spcPts val="0"/>
              </a:spcAft>
              <a:buFont typeface="Wingdings 2"/>
              <a:buNone/>
              <a:defRPr/>
            </a:pPr>
            <a:r>
              <a:rPr lang="it-IT" dirty="0" smtClean="0"/>
              <a:t>     </a:t>
            </a:r>
            <a:r>
              <a:rPr lang="it-IT" i="1" dirty="0" smtClean="0"/>
              <a:t>Ho frequentato la scuola dal 1933 al 1937-38. A causa di una malattia, non ho potuto finire la quinta. Non ricordo con piacere il periodo scolastico perché le maestre picchiavano. Mi ricordo che partivo da casa con un grembiule nero (o con la divisa quando c’era ginnastica, come dettavano le leggi fasciste) e percorrevo i due chilometri che separavano la mia casa dalla scuola a piedi. A scuola mi aspettavano le maestre e poche materie: italiano, storia, geografia, scienze e matematica, ma per me erano anche troppe. Mi ricordo che i compiti erano molti, ma non li facevo perché andavo a lavorare in campagna. I miei genitori criticavano la scuola, perché non lasciava lavorare i figli in campagna e quindi dovevano lavorare di più loro. Io considero la scuola di oggi migliore della mia perché si impara di più e le maestre non picchiano. Il momento più bello della giornata era l’intervallo. Io, della mia vita scolastica ricordo un episodio molto spiacevole che mi ha fatto vergognare di fronte ai compagni. Il primo giorno mi recai a scuola con una cartella di tela che mia mamma aveva ricavato, visto che non c’erano soldi, dal fondo di un sacco per il frumento.</a:t>
            </a:r>
            <a:endParaRPr lang="it-IT" i="1" dirty="0"/>
          </a:p>
        </p:txBody>
      </p:sp>
    </p:spTree>
  </p:cSld>
  <p:clrMapOvr>
    <a:masterClrMapping/>
  </p:clrMapOvr>
  <p:transition spd="slow">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smtClean="0">
                <a:solidFill>
                  <a:srgbClr val="002060"/>
                </a:solidFill>
              </a:rPr>
              <a:t>“Meditate che questo è stato”</a:t>
            </a:r>
            <a:endParaRPr lang="it-IT" dirty="0"/>
          </a:p>
        </p:txBody>
      </p:sp>
      <p:sp>
        <p:nvSpPr>
          <p:cNvPr id="3" name="Segnaposto contenuto 2"/>
          <p:cNvSpPr>
            <a:spLocks noGrp="1"/>
          </p:cNvSpPr>
          <p:nvPr>
            <p:ph sz="quarter" idx="1"/>
          </p:nvPr>
        </p:nvSpPr>
        <p:spPr/>
        <p:txBody>
          <a:bodyPr/>
          <a:lstStyle/>
          <a:p>
            <a:pPr>
              <a:buNone/>
            </a:pPr>
            <a:endParaRPr lang="it-IT" sz="2400" dirty="0" smtClean="0"/>
          </a:p>
          <a:p>
            <a:pPr>
              <a:buNone/>
            </a:pPr>
            <a:r>
              <a:rPr lang="it-IT" sz="2400" dirty="0" smtClean="0"/>
              <a:t>Questo </a:t>
            </a:r>
            <a:r>
              <a:rPr lang="it-IT" sz="2400" dirty="0" smtClean="0"/>
              <a:t>percorso ha lo scopo di portarci a conoscenza di quanto è accaduto durante il nazi-fascismo. E’ un percorso di approfondimento in vista del viaggio al campo di lavoro a Kahla e al campo di concentramento di </a:t>
            </a:r>
            <a:r>
              <a:rPr lang="it-IT" sz="2400" dirty="0" err="1" smtClean="0"/>
              <a:t>Buchenwald</a:t>
            </a:r>
            <a:r>
              <a:rPr lang="it-IT" sz="2400" dirty="0" smtClean="0"/>
              <a:t> e alla visita guidata al campo di </a:t>
            </a:r>
            <a:r>
              <a:rPr lang="it-IT" sz="2400" dirty="0" err="1" smtClean="0"/>
              <a:t>Fossoli</a:t>
            </a:r>
            <a:r>
              <a:rPr lang="it-IT" sz="2400" dirty="0" smtClean="0"/>
              <a:t> e al Museo del deportato di Carpi.</a:t>
            </a:r>
          </a:p>
          <a:p>
            <a:pPr>
              <a:buNone/>
            </a:pPr>
            <a:r>
              <a:rPr lang="it-IT" sz="2400" dirty="0" smtClean="0"/>
              <a:t>   E’ il nostro modo di onorare la Memoria di coloro che hanno perso brutalmente la vita durante gli orrori di quel tempo</a:t>
            </a:r>
            <a:r>
              <a:rPr lang="it-IT" sz="2400" dirty="0" smtClean="0"/>
              <a:t>.</a:t>
            </a:r>
            <a:endParaRPr lang="it-IT" sz="2400" dirty="0" smtClean="0"/>
          </a:p>
        </p:txBody>
      </p:sp>
    </p:spTree>
  </p:cSld>
  <p:clrMapOvr>
    <a:masterClrMapping/>
  </p:clrMapOvr>
  <p:transition spd="slow">
    <p:pull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dirty="0" smtClean="0">
                <a:solidFill>
                  <a:srgbClr val="002060"/>
                </a:solidFill>
              </a:rPr>
              <a:t>L’Italia dopo il fascismo</a:t>
            </a:r>
            <a:endParaRPr lang="it-IT" dirty="0">
              <a:solidFill>
                <a:srgbClr val="002060"/>
              </a:solidFill>
            </a:endParaRPr>
          </a:p>
        </p:txBody>
      </p:sp>
      <p:sp>
        <p:nvSpPr>
          <p:cNvPr id="3" name="Segnaposto contenuto 2"/>
          <p:cNvSpPr>
            <a:spLocks noGrp="1"/>
          </p:cNvSpPr>
          <p:nvPr>
            <p:ph sz="quarter" idx="1"/>
          </p:nvPr>
        </p:nvSpPr>
        <p:spPr>
          <a:xfrm>
            <a:off x="301752" y="1484784"/>
            <a:ext cx="8590728" cy="4464496"/>
          </a:xfrm>
        </p:spPr>
        <p:style>
          <a:lnRef idx="1">
            <a:schemeClr val="accent2"/>
          </a:lnRef>
          <a:fillRef idx="2">
            <a:schemeClr val="accent2"/>
          </a:fillRef>
          <a:effectRef idx="1">
            <a:schemeClr val="accent2"/>
          </a:effectRef>
          <a:fontRef idx="minor">
            <a:schemeClr val="dk1"/>
          </a:fontRef>
        </p:style>
        <p:txBody>
          <a:bodyPr/>
          <a:lstStyle/>
          <a:p>
            <a:r>
              <a:rPr lang="it-IT" sz="1800" dirty="0" smtClean="0"/>
              <a:t>Dopo il ventennio fascista, gli italiani scelsero nel 1946 la Repubblica e avvertirono il forte bisogno di garantire i diritti e le libertà inviolabili dei cittadini, resi ufficiali nel testo costituzionale. </a:t>
            </a:r>
          </a:p>
          <a:p>
            <a:r>
              <a:rPr lang="it-IT" sz="1800" dirty="0" smtClean="0"/>
              <a:t>La </a:t>
            </a:r>
            <a:r>
              <a:rPr lang="it-IT" sz="1800" b="1" dirty="0" smtClean="0"/>
              <a:t>Costituzione Italiana </a:t>
            </a:r>
            <a:r>
              <a:rPr lang="it-IT" sz="1800" dirty="0" smtClean="0"/>
              <a:t>comprende le leggi fondamentali della Repubblica Italiana. Venne approvata il 22 dicembre del 1947 e resa pubblica il 27 dicembre dello stesso anno. Entrò in vigore il 1° gennaio 1948.</a:t>
            </a:r>
          </a:p>
          <a:p>
            <a:r>
              <a:rPr lang="it-IT" sz="1800" dirty="0" smtClean="0"/>
              <a:t>Fu firmata da 4 persone: il Presidente dell'Assemblea Costituente Umberto </a:t>
            </a:r>
            <a:r>
              <a:rPr lang="it-IT" sz="1800" dirty="0" err="1" smtClean="0"/>
              <a:t>Terracini</a:t>
            </a:r>
            <a:r>
              <a:rPr lang="it-IT" sz="1800" dirty="0" smtClean="0"/>
              <a:t>, il Presidente del Consiglio dei Ministri Alcide De Gasperi, il Guardasigilli Giuseppe Grassi ed </a:t>
            </a:r>
            <a:r>
              <a:rPr lang="it-IT" sz="1800" b="1" dirty="0" smtClean="0"/>
              <a:t>Enrico De Nicola</a:t>
            </a:r>
            <a:r>
              <a:rPr lang="it-IT" sz="1800" dirty="0" smtClean="0"/>
              <a:t>, che fu il primo Presidente della Repubblica Italiana. </a:t>
            </a:r>
          </a:p>
          <a:p>
            <a:pPr>
              <a:buNone/>
            </a:pPr>
            <a:r>
              <a:rPr lang="it-IT" sz="1800" dirty="0" smtClean="0"/>
              <a:t>Si divide in 2 parti precedute dai </a:t>
            </a:r>
          </a:p>
          <a:p>
            <a:pPr>
              <a:buNone/>
            </a:pPr>
            <a:r>
              <a:rPr lang="it-IT" sz="1800" b="1" dirty="0" smtClean="0"/>
              <a:t>Principi</a:t>
            </a:r>
            <a:r>
              <a:rPr lang="it-IT" sz="1800" dirty="0" smtClean="0"/>
              <a:t> </a:t>
            </a:r>
            <a:r>
              <a:rPr lang="it-IT" sz="1800" b="1" dirty="0" smtClean="0"/>
              <a:t>Fondamentali</a:t>
            </a:r>
            <a:r>
              <a:rPr lang="it-IT" sz="1800" dirty="0" smtClean="0"/>
              <a:t> che </a:t>
            </a:r>
          </a:p>
          <a:p>
            <a:pPr>
              <a:buNone/>
            </a:pPr>
            <a:r>
              <a:rPr lang="it-IT" sz="1800" dirty="0" smtClean="0"/>
              <a:t>racchiudono le 12 leggi </a:t>
            </a:r>
          </a:p>
          <a:p>
            <a:pPr>
              <a:buNone/>
            </a:pPr>
            <a:r>
              <a:rPr lang="it-IT" sz="1800" dirty="0" smtClean="0"/>
              <a:t>più importanti. </a:t>
            </a:r>
          </a:p>
          <a:p>
            <a:pPr>
              <a:buNone/>
            </a:pPr>
            <a:endParaRPr lang="it-IT" dirty="0"/>
          </a:p>
        </p:txBody>
      </p:sp>
      <p:pic>
        <p:nvPicPr>
          <p:cNvPr id="1026" name="Picture 2" descr="http://torrita.scuolevaldichiana.org/jml/costituzione_italiana.jpg"/>
          <p:cNvPicPr>
            <a:picLocks noChangeAspect="1" noChangeArrowheads="1"/>
          </p:cNvPicPr>
          <p:nvPr/>
        </p:nvPicPr>
        <p:blipFill>
          <a:blip r:embed="rId2" cstate="print"/>
          <a:srcRect/>
          <a:stretch>
            <a:fillRect/>
          </a:stretch>
        </p:blipFill>
        <p:spPr bwMode="auto">
          <a:xfrm>
            <a:off x="3923928" y="4257675"/>
            <a:ext cx="4572000" cy="2600325"/>
          </a:xfrm>
          <a:prstGeom prst="rect">
            <a:avLst/>
          </a:prstGeom>
          <a:noFill/>
        </p:spPr>
      </p:pic>
    </p:spTree>
  </p:cSld>
  <p:clrMapOvr>
    <a:masterClrMapping/>
  </p:clrMapOvr>
  <p:transition spd="slow">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dirty="0" smtClean="0">
                <a:solidFill>
                  <a:srgbClr val="002060"/>
                </a:solidFill>
              </a:rPr>
              <a:t>I Principi della Costituzione</a:t>
            </a:r>
            <a:endParaRPr lang="it-IT" dirty="0">
              <a:solidFill>
                <a:srgbClr val="002060"/>
              </a:solidFill>
            </a:endParaRPr>
          </a:p>
        </p:txBody>
      </p:sp>
      <p:sp>
        <p:nvSpPr>
          <p:cNvPr id="3" name="Segnaposto contenuto 2"/>
          <p:cNvSpPr>
            <a:spLocks noGrp="1"/>
          </p:cNvSpPr>
          <p:nvPr>
            <p:ph sz="quarter" idx="1"/>
          </p:nvPr>
        </p:nvSpPr>
        <p:spPr/>
        <p:style>
          <a:lnRef idx="1">
            <a:schemeClr val="accent1"/>
          </a:lnRef>
          <a:fillRef idx="2">
            <a:schemeClr val="accent1"/>
          </a:fillRef>
          <a:effectRef idx="1">
            <a:schemeClr val="accent1"/>
          </a:effectRef>
          <a:fontRef idx="minor">
            <a:schemeClr val="dk1"/>
          </a:fontRef>
        </p:style>
        <p:txBody>
          <a:bodyPr/>
          <a:lstStyle/>
          <a:p>
            <a:pPr>
              <a:buFont typeface="Wingdings" pitchFamily="2" charset="2"/>
              <a:buChar char="v"/>
            </a:pPr>
            <a:r>
              <a:rPr lang="it-IT" sz="1800" dirty="0" smtClean="0"/>
              <a:t>L’art. 1 stabilisce che l’Italia è una </a:t>
            </a:r>
            <a:r>
              <a:rPr lang="it-IT" sz="1800" b="1" dirty="0" smtClean="0"/>
              <a:t>Repubblica democratica </a:t>
            </a:r>
            <a:r>
              <a:rPr lang="it-IT" sz="1800" dirty="0" smtClean="0"/>
              <a:t>che si basa sul lavoro, e il potere appartiene al popolo che lo esercita nei limiti della Costituzione. Il diritto al </a:t>
            </a:r>
            <a:r>
              <a:rPr lang="it-IT" sz="1800" b="1" dirty="0" smtClean="0"/>
              <a:t>lavoro</a:t>
            </a:r>
            <a:r>
              <a:rPr lang="it-IT" sz="1800" dirty="0" smtClean="0"/>
              <a:t> è sancito dall’art. 4.</a:t>
            </a:r>
          </a:p>
          <a:p>
            <a:pPr>
              <a:buNone/>
            </a:pPr>
            <a:r>
              <a:rPr lang="it-IT" sz="1800" dirty="0" smtClean="0"/>
              <a:t>Altri principi e diritti fondamentali sono: </a:t>
            </a:r>
          </a:p>
          <a:p>
            <a:pPr lvl="0">
              <a:buFont typeface="Wingdings" pitchFamily="2" charset="2"/>
              <a:buChar char="v"/>
            </a:pPr>
            <a:r>
              <a:rPr lang="it-IT" sz="1800" b="1" dirty="0" smtClean="0"/>
              <a:t>l’uguaglianza</a:t>
            </a:r>
            <a:r>
              <a:rPr lang="it-IT" sz="1800" dirty="0" smtClean="0"/>
              <a:t>: Tutti i cittadini sono uguali davanti alla legge e hanno pari dignità sociale senza distinzioni di “ razza”, lingua o sesso. La Repubblica, inoltre, deve rimuovere gli ostacoli di ordine economico e sociale che limitano la libertà e l’uguaglianza sociale dei cittadini (art. 3);</a:t>
            </a:r>
          </a:p>
          <a:p>
            <a:pPr lvl="0">
              <a:buFont typeface="Wingdings" pitchFamily="2" charset="2"/>
              <a:buChar char="v"/>
            </a:pPr>
            <a:r>
              <a:rPr lang="it-IT" sz="1800" dirty="0" smtClean="0"/>
              <a:t>vengono tutelate le </a:t>
            </a:r>
            <a:r>
              <a:rPr lang="it-IT" sz="1800" b="1" dirty="0" smtClean="0"/>
              <a:t>minoranze linguistiche</a:t>
            </a:r>
            <a:r>
              <a:rPr lang="it-IT" sz="1800" dirty="0" smtClean="0"/>
              <a:t>, garantita la </a:t>
            </a:r>
            <a:r>
              <a:rPr lang="it-IT" sz="1800" b="1" dirty="0" smtClean="0"/>
              <a:t>libertà di religione</a:t>
            </a:r>
            <a:r>
              <a:rPr lang="it-IT" sz="1800" dirty="0" smtClean="0"/>
              <a:t>, promosso lo </a:t>
            </a:r>
            <a:r>
              <a:rPr lang="it-IT" sz="1800" b="1" dirty="0" smtClean="0"/>
              <a:t>sviluppo culturale e </a:t>
            </a:r>
            <a:r>
              <a:rPr lang="it-IT" sz="1800" b="1" dirty="0" err="1" smtClean="0"/>
              <a:t>storico-artistico</a:t>
            </a:r>
            <a:r>
              <a:rPr lang="it-IT" sz="1800" b="1" dirty="0" smtClean="0"/>
              <a:t> </a:t>
            </a:r>
            <a:r>
              <a:rPr lang="it-IT" sz="1800" dirty="0" smtClean="0"/>
              <a:t>della Nazione (artt. 6-8-9-19);</a:t>
            </a:r>
          </a:p>
          <a:p>
            <a:pPr lvl="0">
              <a:buFont typeface="Wingdings" pitchFamily="2" charset="2"/>
              <a:buChar char="v"/>
            </a:pPr>
            <a:r>
              <a:rPr lang="it-IT" sz="1800" b="1" dirty="0" smtClean="0"/>
              <a:t>l’Italia ripudia la guerra </a:t>
            </a:r>
            <a:r>
              <a:rPr lang="it-IT" sz="1800" dirty="0" smtClean="0"/>
              <a:t>come strumento di offesa alla libertà degli altri popoli e come risoluzione dei problemi internazionali: consente alle limitazioni di sovranità necessarie ad un ordinamento che assicuri pace e giustizia fra le nazioni (art. 11);</a:t>
            </a:r>
          </a:p>
          <a:p>
            <a:pPr>
              <a:buNone/>
            </a:pPr>
            <a:endParaRPr lang="it-IT" dirty="0"/>
          </a:p>
        </p:txBody>
      </p:sp>
    </p:spTree>
  </p:cSld>
  <p:clrMapOvr>
    <a:masterClrMapping/>
  </p:clrMapOvr>
  <p:transition spd="slow">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
            </a:r>
            <a:endParaRPr lang="it-IT" dirty="0"/>
          </a:p>
        </p:txBody>
      </p:sp>
      <p:sp>
        <p:nvSpPr>
          <p:cNvPr id="3" name="Segnaposto contenuto 2"/>
          <p:cNvSpPr>
            <a:spLocks noGrp="1"/>
          </p:cNvSpPr>
          <p:nvPr>
            <p:ph sz="quarter" idx="1"/>
          </p:nvPr>
        </p:nvSpPr>
        <p:spPr>
          <a:xfrm>
            <a:off x="301752" y="476672"/>
            <a:ext cx="8503920" cy="5760640"/>
          </a:xfrm>
        </p:spPr>
        <p:style>
          <a:lnRef idx="1">
            <a:schemeClr val="accent1"/>
          </a:lnRef>
          <a:fillRef idx="2">
            <a:schemeClr val="accent1"/>
          </a:fillRef>
          <a:effectRef idx="1">
            <a:schemeClr val="accent1"/>
          </a:effectRef>
          <a:fontRef idx="minor">
            <a:schemeClr val="dk1"/>
          </a:fontRef>
        </p:style>
        <p:txBody>
          <a:bodyPr/>
          <a:lstStyle/>
          <a:p>
            <a:pPr lvl="0">
              <a:buFont typeface="Wingdings" pitchFamily="2" charset="2"/>
              <a:buChar char="v"/>
            </a:pPr>
            <a:r>
              <a:rPr lang="it-IT" sz="2100" dirty="0" smtClean="0"/>
              <a:t>la </a:t>
            </a:r>
            <a:r>
              <a:rPr lang="it-IT" sz="2100" b="1" dirty="0" smtClean="0"/>
              <a:t>libertà</a:t>
            </a:r>
            <a:r>
              <a:rPr lang="it-IT" sz="2100" dirty="0" smtClean="0"/>
              <a:t> personale è inviolabile. Non si può detenere o perquisire una persona, se non nei casi previsti dalla legge (art. 13);</a:t>
            </a:r>
          </a:p>
          <a:p>
            <a:pPr lvl="0">
              <a:buFont typeface="Wingdings" pitchFamily="2" charset="2"/>
              <a:buChar char="v"/>
            </a:pPr>
            <a:r>
              <a:rPr lang="it-IT" sz="2100" dirty="0" smtClean="0"/>
              <a:t>il diritto alla </a:t>
            </a:r>
            <a:r>
              <a:rPr lang="it-IT" sz="2100" b="1" dirty="0" smtClean="0"/>
              <a:t>proprietà privata </a:t>
            </a:r>
            <a:r>
              <a:rPr lang="it-IT" sz="2100" dirty="0" smtClean="0"/>
              <a:t>e all’inviolabilità del </a:t>
            </a:r>
            <a:r>
              <a:rPr lang="it-IT" sz="2100" b="1" dirty="0" smtClean="0"/>
              <a:t>domicilio</a:t>
            </a:r>
            <a:r>
              <a:rPr lang="it-IT" sz="2100" dirty="0" smtClean="0"/>
              <a:t> (art. 14);</a:t>
            </a:r>
          </a:p>
          <a:p>
            <a:pPr lvl="0">
              <a:buFont typeface="Wingdings" pitchFamily="2" charset="2"/>
              <a:buChar char="v"/>
            </a:pPr>
            <a:r>
              <a:rPr lang="it-IT" sz="2100" dirty="0" smtClean="0"/>
              <a:t>vengono tutelate la </a:t>
            </a:r>
            <a:r>
              <a:rPr lang="it-IT" sz="2100" b="1" dirty="0" smtClean="0"/>
              <a:t>libertà</a:t>
            </a:r>
            <a:r>
              <a:rPr lang="it-IT" sz="2100" dirty="0" smtClean="0"/>
              <a:t> e la </a:t>
            </a:r>
            <a:r>
              <a:rPr lang="it-IT" sz="2100" b="1" dirty="0" smtClean="0"/>
              <a:t>segretezza</a:t>
            </a:r>
            <a:r>
              <a:rPr lang="it-IT" sz="2100" dirty="0" smtClean="0"/>
              <a:t> delle </a:t>
            </a:r>
            <a:r>
              <a:rPr lang="it-IT" sz="2100" b="1" dirty="0" smtClean="0"/>
              <a:t>comunicazioni</a:t>
            </a:r>
            <a:r>
              <a:rPr lang="it-IT" sz="2100" dirty="0" smtClean="0"/>
              <a:t> (art. 15);</a:t>
            </a:r>
          </a:p>
          <a:p>
            <a:pPr lvl="0">
              <a:buFont typeface="Wingdings" pitchFamily="2" charset="2"/>
              <a:buChar char="v"/>
            </a:pPr>
            <a:r>
              <a:rPr lang="it-IT" sz="2100" dirty="0" smtClean="0"/>
              <a:t>si può esprimere liberamente il proprio </a:t>
            </a:r>
            <a:r>
              <a:rPr lang="it-IT" sz="2100" b="1" dirty="0" smtClean="0"/>
              <a:t>pensiero</a:t>
            </a:r>
            <a:r>
              <a:rPr lang="it-IT" sz="2100" dirty="0" smtClean="0"/>
              <a:t>, la </a:t>
            </a:r>
            <a:r>
              <a:rPr lang="it-IT" sz="2100" b="1" dirty="0" smtClean="0"/>
              <a:t>stampa</a:t>
            </a:r>
            <a:r>
              <a:rPr lang="it-IT" sz="2100" dirty="0" smtClean="0"/>
              <a:t> non può essere censurata (art. 21); </a:t>
            </a:r>
          </a:p>
          <a:p>
            <a:pPr lvl="0">
              <a:buFont typeface="Wingdings" pitchFamily="2" charset="2"/>
              <a:buChar char="v"/>
            </a:pPr>
            <a:r>
              <a:rPr lang="it-IT" sz="2100" dirty="0" smtClean="0"/>
              <a:t>i cittadini hanno libertà di </a:t>
            </a:r>
            <a:r>
              <a:rPr lang="it-IT" sz="2100" b="1" dirty="0" smtClean="0"/>
              <a:t>circolazione</a:t>
            </a:r>
            <a:r>
              <a:rPr lang="it-IT" sz="2100" dirty="0" smtClean="0"/>
              <a:t> e di </a:t>
            </a:r>
            <a:r>
              <a:rPr lang="it-IT" sz="2100" b="1" dirty="0" smtClean="0"/>
              <a:t>soggiorno</a:t>
            </a:r>
            <a:r>
              <a:rPr lang="it-IT" sz="2100" dirty="0" smtClean="0"/>
              <a:t> sul territorio nazionale (art. 16) e possono </a:t>
            </a:r>
            <a:r>
              <a:rPr lang="it-IT" sz="2100" b="1" dirty="0" smtClean="0"/>
              <a:t>riunirsi</a:t>
            </a:r>
            <a:r>
              <a:rPr lang="it-IT" sz="2100" dirty="0" smtClean="0"/>
              <a:t> pacificamente (art. 17);</a:t>
            </a:r>
          </a:p>
          <a:p>
            <a:pPr lvl="0">
              <a:buFont typeface="Wingdings" pitchFamily="2" charset="2"/>
              <a:buChar char="v"/>
            </a:pPr>
            <a:r>
              <a:rPr lang="it-IT" sz="2100" dirty="0" smtClean="0"/>
              <a:t>nessuno può essere privato del nome, della cittadinanza e della capacità giuridica (art. 22);</a:t>
            </a:r>
          </a:p>
          <a:p>
            <a:pPr lvl="0">
              <a:buFont typeface="Wingdings" pitchFamily="2" charset="2"/>
              <a:buChar char="v"/>
            </a:pPr>
            <a:r>
              <a:rPr lang="it-IT" sz="2100" dirty="0" smtClean="0"/>
              <a:t>il diritto alla </a:t>
            </a:r>
            <a:r>
              <a:rPr lang="it-IT" sz="2100" b="1" dirty="0" smtClean="0"/>
              <a:t>difesa</a:t>
            </a:r>
            <a:r>
              <a:rPr lang="it-IT" sz="2100" dirty="0" smtClean="0"/>
              <a:t> (art. 24); l’imputato non è mai considerato colpevole fino alle condanne definitive. Non è ammessa la pena di morte e le pene devono cercare di rieducare (art. 27).</a:t>
            </a:r>
          </a:p>
          <a:p>
            <a:pPr>
              <a:buNone/>
            </a:pPr>
            <a:endParaRPr lang="it-IT" dirty="0" smtClean="0"/>
          </a:p>
          <a:p>
            <a:pPr>
              <a:buNone/>
            </a:pPr>
            <a:endParaRPr lang="it-IT" sz="1600" dirty="0"/>
          </a:p>
        </p:txBody>
      </p:sp>
    </p:spTree>
  </p:cSld>
  <p:clrMapOvr>
    <a:masterClrMapping/>
  </p:clrMapOvr>
  <p:transition spd="slow">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2" descr="giornale nazismo"/>
          <p:cNvPicPr>
            <a:picLocks noChangeAspect="1" noChangeArrowheads="1"/>
          </p:cNvPicPr>
          <p:nvPr/>
        </p:nvPicPr>
        <p:blipFill>
          <a:blip r:embed="rId2" cstate="print"/>
          <a:srcRect/>
          <a:stretch>
            <a:fillRect/>
          </a:stretch>
        </p:blipFill>
        <p:spPr bwMode="auto">
          <a:xfrm>
            <a:off x="4787900" y="1916113"/>
            <a:ext cx="4032250" cy="3635375"/>
          </a:xfrm>
          <a:prstGeom prst="rect">
            <a:avLst/>
          </a:prstGeom>
          <a:noFill/>
        </p:spPr>
      </p:pic>
      <p:sp>
        <p:nvSpPr>
          <p:cNvPr id="43012" name="Text Box 4"/>
          <p:cNvSpPr txBox="1">
            <a:spLocks noChangeArrowheads="1"/>
          </p:cNvSpPr>
          <p:nvPr/>
        </p:nvSpPr>
        <p:spPr bwMode="auto">
          <a:xfrm>
            <a:off x="1042988" y="4724400"/>
            <a:ext cx="2808287" cy="366713"/>
          </a:xfrm>
          <a:prstGeom prst="rect">
            <a:avLst/>
          </a:prstGeom>
          <a:noFill/>
          <a:ln w="9525">
            <a:noFill/>
            <a:miter lim="800000"/>
            <a:headEnd/>
            <a:tailEnd/>
          </a:ln>
          <a:effectLst/>
        </p:spPr>
        <p:txBody>
          <a:bodyPr>
            <a:spAutoFit/>
          </a:bodyPr>
          <a:lstStyle/>
          <a:p>
            <a:endParaRPr lang="it-IT"/>
          </a:p>
        </p:txBody>
      </p:sp>
      <p:sp>
        <p:nvSpPr>
          <p:cNvPr id="43013" name="Text Box 5"/>
          <p:cNvSpPr txBox="1">
            <a:spLocks noChangeArrowheads="1"/>
          </p:cNvSpPr>
          <p:nvPr/>
        </p:nvSpPr>
        <p:spPr bwMode="auto">
          <a:xfrm>
            <a:off x="323528" y="1484784"/>
            <a:ext cx="3780160" cy="474219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it-IT" sz="2400" dirty="0">
                <a:latin typeface="+mn-lt"/>
              </a:rPr>
              <a:t>Il nazismo è un regime dittatoriale, basato su idee politiche ferocemente disumane. </a:t>
            </a:r>
          </a:p>
          <a:p>
            <a:r>
              <a:rPr lang="it-IT" sz="2400" dirty="0">
                <a:latin typeface="+mn-lt"/>
              </a:rPr>
              <a:t>Questo partito fu fondato da Adolf Hitler</a:t>
            </a:r>
            <a:r>
              <a:rPr lang="it-IT" sz="2400" dirty="0" smtClean="0">
                <a:latin typeface="+mn-lt"/>
              </a:rPr>
              <a:t>, che </a:t>
            </a:r>
            <a:r>
              <a:rPr lang="it-IT" sz="2400" dirty="0">
                <a:latin typeface="+mn-lt"/>
              </a:rPr>
              <a:t>assunse la carica di capo dello Stato nel 1934, dopo essere stato nominato cancelliere l’anno precedente. </a:t>
            </a:r>
          </a:p>
          <a:p>
            <a:pPr>
              <a:spcBef>
                <a:spcPct val="20000"/>
              </a:spcBef>
            </a:pPr>
            <a:endParaRPr lang="it-IT" sz="2400" dirty="0"/>
          </a:p>
        </p:txBody>
      </p:sp>
      <p:sp>
        <p:nvSpPr>
          <p:cNvPr id="7" name="CasellaDiTesto 6"/>
          <p:cNvSpPr txBox="1"/>
          <p:nvPr/>
        </p:nvSpPr>
        <p:spPr>
          <a:xfrm>
            <a:off x="179512" y="188640"/>
            <a:ext cx="8712968" cy="86177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3200" dirty="0" smtClean="0">
                <a:solidFill>
                  <a:srgbClr val="002060"/>
                </a:solidFill>
              </a:rPr>
              <a:t>Cos’è il nazismo:</a:t>
            </a:r>
            <a:endParaRPr lang="it-IT" sz="3200" b="1" dirty="0" smtClean="0">
              <a:solidFill>
                <a:srgbClr val="002060"/>
              </a:solidFill>
            </a:endParaRPr>
          </a:p>
          <a:p>
            <a:endParaRPr lang="it-IT" dirty="0"/>
          </a:p>
        </p:txBody>
      </p:sp>
    </p:spTree>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706090"/>
          </a:xfrm>
        </p:spPr>
        <p:style>
          <a:lnRef idx="1">
            <a:schemeClr val="accent1"/>
          </a:lnRef>
          <a:fillRef idx="2">
            <a:schemeClr val="accent1"/>
          </a:fillRef>
          <a:effectRef idx="1">
            <a:schemeClr val="accent1"/>
          </a:effectRef>
          <a:fontRef idx="minor">
            <a:schemeClr val="dk1"/>
          </a:fontRef>
        </p:style>
        <p:txBody>
          <a:bodyPr/>
          <a:lstStyle/>
          <a:p>
            <a:r>
              <a:rPr lang="it-IT" sz="3400" dirty="0" smtClean="0">
                <a:solidFill>
                  <a:srgbClr val="002060"/>
                </a:solidFill>
              </a:rPr>
              <a:t>La scuola nazista</a:t>
            </a:r>
            <a:endParaRPr lang="it-IT" dirty="0">
              <a:solidFill>
                <a:srgbClr val="002060"/>
              </a:solidFill>
            </a:endParaRPr>
          </a:p>
        </p:txBody>
      </p:sp>
      <p:sp>
        <p:nvSpPr>
          <p:cNvPr id="9219" name="Rectangle 3"/>
          <p:cNvSpPr>
            <a:spLocks noGrp="1" noChangeArrowheads="1"/>
          </p:cNvSpPr>
          <p:nvPr>
            <p:ph type="body" idx="1"/>
          </p:nvPr>
        </p:nvSpPr>
        <p:spPr>
          <a:xfrm>
            <a:off x="179512" y="1556792"/>
            <a:ext cx="5112568" cy="4680272"/>
          </a:xfrm>
        </p:spPr>
        <p:style>
          <a:lnRef idx="1">
            <a:schemeClr val="accent2"/>
          </a:lnRef>
          <a:fillRef idx="2">
            <a:schemeClr val="accent2"/>
          </a:fillRef>
          <a:effectRef idx="1">
            <a:schemeClr val="accent2"/>
          </a:effectRef>
          <a:fontRef idx="minor">
            <a:schemeClr val="dk1"/>
          </a:fontRef>
        </p:style>
        <p:txBody>
          <a:bodyPr/>
          <a:lstStyle/>
          <a:p>
            <a:pPr>
              <a:lnSpc>
                <a:spcPct val="80000"/>
              </a:lnSpc>
              <a:buFontTx/>
              <a:buNone/>
            </a:pPr>
            <a:r>
              <a:rPr lang="it-IT" sz="1800" b="1" dirty="0"/>
              <a:t>     </a:t>
            </a:r>
            <a:r>
              <a:rPr lang="it-IT" sz="2000" dirty="0"/>
              <a:t>Durante il suo regime Hitler, nominò ministro del Reich per la Scienza,l’Istruzione e la cultura popolare un certo </a:t>
            </a:r>
            <a:r>
              <a:rPr lang="it-IT" sz="2000" dirty="0" err="1"/>
              <a:t>Bernhard</a:t>
            </a:r>
            <a:r>
              <a:rPr lang="it-IT" sz="2000" dirty="0"/>
              <a:t> </a:t>
            </a:r>
            <a:r>
              <a:rPr lang="it-IT" sz="2000" dirty="0" err="1"/>
              <a:t>Rust</a:t>
            </a:r>
            <a:r>
              <a:rPr lang="it-IT" sz="2000" dirty="0"/>
              <a:t>. Il Fuhrer, infatti nelle scuole, non voleva un insegnamento basato sulla sapienza ,ma un addestramento fisico capace di fornire al regime nazista giovani forti e sani. Così tutti i programmi scolastici furono modificati e nazificati. I ragazzi dai sei ai diciotto anni venivano proiettati in un’organizzazione paramilitare, chiamata gioventù tedesca. In queste associazioni i giovani dovevano tenere esami e dimostrare i loro progressi, ad esempio a dieci anni dovevano giurare fedeltà a Hitler e alla nazione dichiarandosi disposti a dare la vita per </a:t>
            </a:r>
            <a:r>
              <a:rPr lang="it-IT" sz="2000" dirty="0" smtClean="0"/>
              <a:t>essi.</a:t>
            </a:r>
            <a:endParaRPr lang="it-IT" sz="2000" dirty="0"/>
          </a:p>
          <a:p>
            <a:pPr>
              <a:lnSpc>
                <a:spcPct val="80000"/>
              </a:lnSpc>
            </a:pPr>
            <a:endParaRPr lang="it-IT" sz="2000" b="1" dirty="0"/>
          </a:p>
          <a:p>
            <a:pPr>
              <a:spcBef>
                <a:spcPct val="50000"/>
              </a:spcBef>
              <a:buFontTx/>
              <a:buNone/>
            </a:pPr>
            <a:endParaRPr lang="it-IT" sz="2000" b="1" dirty="0"/>
          </a:p>
          <a:p>
            <a:pPr>
              <a:lnSpc>
                <a:spcPct val="80000"/>
              </a:lnSpc>
            </a:pPr>
            <a:endParaRPr lang="it-IT" sz="1800" b="1" dirty="0"/>
          </a:p>
        </p:txBody>
      </p:sp>
      <p:pic>
        <p:nvPicPr>
          <p:cNvPr id="9225" name="Picture 9" descr="Scuole_naziste_2"/>
          <p:cNvPicPr>
            <a:picLocks noChangeAspect="1" noChangeArrowheads="1"/>
          </p:cNvPicPr>
          <p:nvPr/>
        </p:nvPicPr>
        <p:blipFill>
          <a:blip r:embed="rId2" cstate="print"/>
          <a:srcRect/>
          <a:stretch>
            <a:fillRect/>
          </a:stretch>
        </p:blipFill>
        <p:spPr bwMode="auto">
          <a:xfrm>
            <a:off x="5724525" y="1557338"/>
            <a:ext cx="2857500" cy="4032250"/>
          </a:xfrm>
          <a:prstGeom prst="rect">
            <a:avLst/>
          </a:prstGeom>
          <a:noFill/>
        </p:spPr>
      </p:pic>
    </p:spTree>
  </p:cSld>
  <p:clrMapOvr>
    <a:masterClrMapping/>
  </p:clrMapOvr>
  <p:transition spd="slow">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188913"/>
            <a:ext cx="8229600" cy="706437"/>
          </a:xfrm>
        </p:spPr>
        <p:style>
          <a:lnRef idx="1">
            <a:schemeClr val="accent1"/>
          </a:lnRef>
          <a:fillRef idx="2">
            <a:schemeClr val="accent1"/>
          </a:fillRef>
          <a:effectRef idx="1">
            <a:schemeClr val="accent1"/>
          </a:effectRef>
          <a:fontRef idx="minor">
            <a:schemeClr val="dk1"/>
          </a:fontRef>
        </p:style>
        <p:txBody>
          <a:bodyPr/>
          <a:lstStyle/>
          <a:p>
            <a:r>
              <a:rPr lang="it-IT" sz="3400" dirty="0" smtClean="0">
                <a:solidFill>
                  <a:srgbClr val="002060"/>
                </a:solidFill>
              </a:rPr>
              <a:t>Nostre considerazioni</a:t>
            </a:r>
            <a:endParaRPr lang="it-IT" sz="3400" dirty="0">
              <a:solidFill>
                <a:srgbClr val="002060"/>
              </a:solidFill>
            </a:endParaRPr>
          </a:p>
        </p:txBody>
      </p:sp>
      <p:sp>
        <p:nvSpPr>
          <p:cNvPr id="11267" name="Rectangle 3"/>
          <p:cNvSpPr>
            <a:spLocks noGrp="1" noChangeArrowheads="1"/>
          </p:cNvSpPr>
          <p:nvPr>
            <p:ph type="body" idx="1"/>
          </p:nvPr>
        </p:nvSpPr>
        <p:spPr>
          <a:xfrm>
            <a:off x="755650" y="1628800"/>
            <a:ext cx="7777163" cy="4497362"/>
          </a:xfrm>
        </p:spPr>
        <p:style>
          <a:lnRef idx="1">
            <a:schemeClr val="accent3"/>
          </a:lnRef>
          <a:fillRef idx="2">
            <a:schemeClr val="accent3"/>
          </a:fillRef>
          <a:effectRef idx="1">
            <a:schemeClr val="accent3"/>
          </a:effectRef>
          <a:fontRef idx="minor">
            <a:schemeClr val="dk1"/>
          </a:fontRef>
        </p:style>
        <p:txBody>
          <a:bodyPr/>
          <a:lstStyle/>
          <a:p>
            <a:pPr algn="ctr">
              <a:buFontTx/>
              <a:buNone/>
            </a:pPr>
            <a:r>
              <a:rPr lang="it-IT" dirty="0"/>
              <a:t>   </a:t>
            </a:r>
            <a:r>
              <a:rPr lang="it-IT" sz="2400" dirty="0"/>
              <a:t>Riguardo alle scuole naziste, </a:t>
            </a:r>
            <a:r>
              <a:rPr lang="it-IT" sz="2400" dirty="0" smtClean="0"/>
              <a:t>noi crediamo </a:t>
            </a:r>
            <a:r>
              <a:rPr lang="it-IT" sz="2400" dirty="0"/>
              <a:t>che siano una realtà veramente disumana </a:t>
            </a:r>
            <a:r>
              <a:rPr lang="it-IT" sz="2400" dirty="0" smtClean="0"/>
              <a:t>e </a:t>
            </a:r>
            <a:r>
              <a:rPr lang="it-IT" sz="2400" dirty="0"/>
              <a:t>che i ragazzi così giovani debbano avere la possibilità di godersi l’infanzia e l’adolescenza guidati da valori giusti: giocando, stando con i loro coetanei e provando affetto per chiunque sia disposto a ricambiarlo, indipendentemente dalla “razza”. </a:t>
            </a:r>
            <a:r>
              <a:rPr lang="it-IT" sz="2400" dirty="0" smtClean="0"/>
              <a:t>Inoltre, riteniamo </a:t>
            </a:r>
            <a:r>
              <a:rPr lang="it-IT" sz="2400" dirty="0"/>
              <a:t>che anche i più grandi non debbano essere obbligati a dedicarsi alla vita militare se questo non fa parte dei loro </a:t>
            </a:r>
            <a:r>
              <a:rPr lang="it-IT" sz="2400" dirty="0" smtClean="0"/>
              <a:t>sogni. Non </a:t>
            </a:r>
            <a:r>
              <a:rPr lang="it-IT" sz="2400" dirty="0"/>
              <a:t>dovrebbero </a:t>
            </a:r>
            <a:r>
              <a:rPr lang="it-IT" sz="2400" dirty="0" smtClean="0"/>
              <a:t>mai </a:t>
            </a:r>
            <a:r>
              <a:rPr lang="it-IT" sz="2400" dirty="0"/>
              <a:t>esistere situazioni di guerra e di discriminazione.</a:t>
            </a:r>
          </a:p>
        </p:txBody>
      </p:sp>
    </p:spTree>
  </p:cSld>
  <p:clrMapOvr>
    <a:masterClrMapping/>
  </p:clrMapOvr>
  <p:transition spd="slow">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3" y="980728"/>
            <a:ext cx="4680519" cy="5543897"/>
          </a:xfrm>
        </p:spPr>
        <p:style>
          <a:lnRef idx="1">
            <a:schemeClr val="accent2"/>
          </a:lnRef>
          <a:fillRef idx="2">
            <a:schemeClr val="accent2"/>
          </a:fillRef>
          <a:effectRef idx="1">
            <a:schemeClr val="accent2"/>
          </a:effectRef>
          <a:fontRef idx="minor">
            <a:schemeClr val="dk1"/>
          </a:fontRef>
        </p:style>
        <p:txBody>
          <a:bodyPr/>
          <a:lstStyle/>
          <a:p>
            <a:pPr algn="just"/>
            <a:r>
              <a:rPr lang="it-IT" sz="2000" dirty="0">
                <a:solidFill>
                  <a:schemeClr val="tx1"/>
                </a:solidFill>
              </a:rPr>
              <a:t>Attraverso leggi eccezionali Hitler realizzò la “</a:t>
            </a:r>
            <a:r>
              <a:rPr lang="it-IT" sz="2000" dirty="0" err="1">
                <a:solidFill>
                  <a:schemeClr val="tx1"/>
                </a:solidFill>
              </a:rPr>
              <a:t>nazificazione</a:t>
            </a:r>
            <a:r>
              <a:rPr lang="it-IT" sz="2000" dirty="0">
                <a:solidFill>
                  <a:schemeClr val="tx1"/>
                </a:solidFill>
              </a:rPr>
              <a:t>” della Germania, trasformandola in uno Stato totalitario e portando il partito nazista a essere l’unico della </a:t>
            </a:r>
            <a:r>
              <a:rPr lang="it-IT" sz="2000" dirty="0" smtClean="0">
                <a:solidFill>
                  <a:schemeClr val="tx1"/>
                </a:solidFill>
              </a:rPr>
              <a:t>nazione.</a:t>
            </a:r>
            <a:r>
              <a:rPr lang="it-IT" sz="2000" dirty="0">
                <a:solidFill>
                  <a:schemeClr val="tx1"/>
                </a:solidFill>
              </a:rPr>
              <a:t> </a:t>
            </a:r>
            <a:r>
              <a:rPr lang="it-IT" sz="2000" dirty="0" smtClean="0">
                <a:solidFill>
                  <a:schemeClr val="tx1"/>
                </a:solidFill>
              </a:rPr>
              <a:t>Egli </a:t>
            </a:r>
            <a:r>
              <a:rPr lang="it-IT" sz="2000" dirty="0">
                <a:solidFill>
                  <a:schemeClr val="tx1"/>
                </a:solidFill>
              </a:rPr>
              <a:t>impose la censura</a:t>
            </a:r>
            <a:r>
              <a:rPr lang="it-IT" sz="2000" dirty="0" smtClean="0">
                <a:solidFill>
                  <a:schemeClr val="tx1"/>
                </a:solidFill>
              </a:rPr>
              <a:t>, che </a:t>
            </a:r>
            <a:r>
              <a:rPr lang="it-IT" sz="2000" dirty="0">
                <a:solidFill>
                  <a:schemeClr val="tx1"/>
                </a:solidFill>
              </a:rPr>
              <a:t>andava ad annullare la libertà di stampa e di opinione. Inoltre Hitler per garantire il rispetto delle leggi da lui imposte, diede vita a due corpi di polizia: quello militare delle SS (in tedesco </a:t>
            </a:r>
            <a:r>
              <a:rPr lang="it-IT" sz="2000" dirty="0" err="1">
                <a:solidFill>
                  <a:schemeClr val="tx1"/>
                </a:solidFill>
              </a:rPr>
              <a:t>Schutz-Staffeln</a:t>
            </a:r>
            <a:r>
              <a:rPr lang="it-IT" sz="2000" dirty="0">
                <a:solidFill>
                  <a:schemeClr val="tx1"/>
                </a:solidFill>
              </a:rPr>
              <a:t>, cioè squadre di difesa), e quello civile della Gestapo, che eseguiva gli ordini delle SS. Queste, nella notte tra il 30 giugno e </a:t>
            </a:r>
            <a:r>
              <a:rPr lang="it-IT" sz="2000" dirty="0" smtClean="0">
                <a:solidFill>
                  <a:schemeClr val="tx1"/>
                </a:solidFill>
              </a:rPr>
              <a:t>il 1° luglio 1934</a:t>
            </a:r>
            <a:r>
              <a:rPr lang="it-IT" sz="2000" dirty="0">
                <a:solidFill>
                  <a:schemeClr val="tx1"/>
                </a:solidFill>
              </a:rPr>
              <a:t>, passata alla storia come “la notte dei lunghi coltelli”, assassinarono tutti coloro che erano contrari al regime nazista. </a:t>
            </a:r>
            <a:endParaRPr lang="it-IT" sz="2000" dirty="0"/>
          </a:p>
        </p:txBody>
      </p:sp>
      <p:sp>
        <p:nvSpPr>
          <p:cNvPr id="2052" name="Text Box 4"/>
          <p:cNvSpPr txBox="1">
            <a:spLocks noChangeArrowheads="1"/>
          </p:cNvSpPr>
          <p:nvPr/>
        </p:nvSpPr>
        <p:spPr bwMode="auto">
          <a:xfrm>
            <a:off x="827088" y="476250"/>
            <a:ext cx="7416800" cy="366713"/>
          </a:xfrm>
          <a:prstGeom prst="rect">
            <a:avLst/>
          </a:prstGeom>
          <a:noFill/>
          <a:ln w="9525">
            <a:noFill/>
            <a:miter lim="800000"/>
            <a:headEnd/>
            <a:tailEnd/>
          </a:ln>
          <a:effectLst/>
        </p:spPr>
        <p:txBody>
          <a:bodyPr>
            <a:spAutoFit/>
          </a:bodyPr>
          <a:lstStyle/>
          <a:p>
            <a:pPr>
              <a:spcBef>
                <a:spcPct val="50000"/>
              </a:spcBef>
            </a:pPr>
            <a:endParaRPr lang="it-IT" b="1"/>
          </a:p>
        </p:txBody>
      </p:sp>
      <p:sp>
        <p:nvSpPr>
          <p:cNvPr id="2053" name="Text Box 5"/>
          <p:cNvSpPr txBox="1">
            <a:spLocks noChangeArrowheads="1"/>
          </p:cNvSpPr>
          <p:nvPr/>
        </p:nvSpPr>
        <p:spPr bwMode="auto">
          <a:xfrm>
            <a:off x="179388" y="260350"/>
            <a:ext cx="8640762"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pPr>
            <a:r>
              <a:rPr lang="it-IT" sz="3200" dirty="0" smtClean="0">
                <a:solidFill>
                  <a:srgbClr val="002060"/>
                </a:solidFill>
              </a:rPr>
              <a:t>Il regime di Hitler</a:t>
            </a:r>
          </a:p>
        </p:txBody>
      </p:sp>
      <p:sp>
        <p:nvSpPr>
          <p:cNvPr id="6" name="CasellaDiTesto 5"/>
          <p:cNvSpPr txBox="1"/>
          <p:nvPr/>
        </p:nvSpPr>
        <p:spPr>
          <a:xfrm>
            <a:off x="4932040" y="1124744"/>
            <a:ext cx="4032448" cy="498598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it-IT" sz="2000" dirty="0" smtClean="0">
                <a:latin typeface="+mn-lt"/>
              </a:rPr>
              <a:t>Fin dal 1933 i nazisti discriminarono gli ebrei, costringendoli a vivere in quartieri a loro riservati chiamati ghetti e nel 1935, contro di </a:t>
            </a:r>
            <a:r>
              <a:rPr lang="it-IT" sz="2000" smtClean="0">
                <a:latin typeface="+mn-lt"/>
              </a:rPr>
              <a:t>loro, furono </a:t>
            </a:r>
            <a:r>
              <a:rPr lang="it-IT" sz="2000" dirty="0" smtClean="0">
                <a:latin typeface="+mn-lt"/>
              </a:rPr>
              <a:t>emanate le leggi razziali di Norimberga. Inoltre nella “notte dei cristalli”, tra il 9 e il 10 novembre 1938, la Gestapo assalì sinagoghe, negozi e case ebree, causando circa un centinaio di vittime. Successivamente, durante la Seconda guerra mondiale, la persecuzione degli ebrei terminò con la loro totale eliminazione.</a:t>
            </a:r>
          </a:p>
          <a:p>
            <a:endParaRPr lang="it-IT"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checkerboard(across)">
                                      <p:cBhvr>
                                        <p:cTn id="7" dur="500"/>
                                        <p:tgtEl>
                                          <p:spTgt spid="20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205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88640"/>
            <a:ext cx="8534400" cy="987425"/>
          </a:xfrm>
        </p:spPr>
        <p:style>
          <a:lnRef idx="1">
            <a:schemeClr val="accent1"/>
          </a:lnRef>
          <a:fillRef idx="2">
            <a:schemeClr val="accent1"/>
          </a:fillRef>
          <a:effectRef idx="1">
            <a:schemeClr val="accent1"/>
          </a:effectRef>
          <a:fontRef idx="minor">
            <a:schemeClr val="dk1"/>
          </a:fontRef>
        </p:style>
        <p:txBody>
          <a:bodyPr/>
          <a:lstStyle/>
          <a:p>
            <a:r>
              <a:rPr lang="it-IT" sz="2800" dirty="0" smtClean="0">
                <a:solidFill>
                  <a:srgbClr val="002060"/>
                </a:solidFill>
              </a:rPr>
              <a:t>I campi: di lavoro, di concentramento, di sterminio, di smistamento</a:t>
            </a:r>
            <a:endParaRPr lang="it-IT" sz="2800" dirty="0">
              <a:solidFill>
                <a:srgbClr val="002060"/>
              </a:solidFill>
            </a:endParaRPr>
          </a:p>
        </p:txBody>
      </p:sp>
      <p:sp>
        <p:nvSpPr>
          <p:cNvPr id="3" name="Segnaposto contenuto 2"/>
          <p:cNvSpPr>
            <a:spLocks noGrp="1"/>
          </p:cNvSpPr>
          <p:nvPr>
            <p:ph sz="quarter" idx="1"/>
          </p:nvPr>
        </p:nvSpPr>
        <p:spPr>
          <a:xfrm>
            <a:off x="301752" y="1527048"/>
            <a:ext cx="8503920" cy="4710264"/>
          </a:xfrm>
        </p:spPr>
        <p:style>
          <a:lnRef idx="1">
            <a:schemeClr val="accent5"/>
          </a:lnRef>
          <a:fillRef idx="2">
            <a:schemeClr val="accent5"/>
          </a:fillRef>
          <a:effectRef idx="1">
            <a:schemeClr val="accent5"/>
          </a:effectRef>
          <a:fontRef idx="minor">
            <a:schemeClr val="dk1"/>
          </a:fontRef>
        </p:style>
        <p:txBody>
          <a:bodyPr/>
          <a:lstStyle/>
          <a:p>
            <a:pPr lvl="0" algn="just">
              <a:buNone/>
            </a:pPr>
            <a:r>
              <a:rPr lang="it-IT" sz="1800" dirty="0" smtClean="0">
                <a:latin typeface="+mj-lt"/>
              </a:rPr>
              <a:t>     Tra il 1933 e il 1945, la Germania Nazista costruì circa 20.000 campi di concentramento, con l’intento di imprigionarvi milioni di persone; </a:t>
            </a:r>
            <a:r>
              <a:rPr lang="it-IT" sz="1800" dirty="0" smtClean="0"/>
              <a:t>i più noti sono Auschwitz, </a:t>
            </a:r>
            <a:r>
              <a:rPr lang="it-IT" sz="1800" dirty="0" err="1" smtClean="0"/>
              <a:t>Buchenwald</a:t>
            </a:r>
            <a:r>
              <a:rPr lang="it-IT" sz="1800" dirty="0" smtClean="0"/>
              <a:t>, Birkenau, </a:t>
            </a:r>
            <a:r>
              <a:rPr lang="it-IT" sz="1800" dirty="0" err="1" smtClean="0"/>
              <a:t>Dachau</a:t>
            </a:r>
            <a:r>
              <a:rPr lang="it-IT" sz="1800" dirty="0" smtClean="0"/>
              <a:t>, </a:t>
            </a:r>
            <a:r>
              <a:rPr lang="it-IT" sz="1800" dirty="0" err="1" smtClean="0"/>
              <a:t>Mauthausen</a:t>
            </a:r>
            <a:r>
              <a:rPr lang="it-IT" sz="1800" dirty="0" smtClean="0"/>
              <a:t>. Le vittime furono circa 11 milioni, di cui 6 milioni di ebrei. </a:t>
            </a:r>
          </a:p>
          <a:p>
            <a:pPr lvl="0" algn="just">
              <a:buNone/>
            </a:pPr>
            <a:r>
              <a:rPr lang="it-IT" sz="1800" dirty="0" smtClean="0">
                <a:latin typeface="+mj-lt"/>
              </a:rPr>
              <a:t>    Questi campi venivano usati con diversi scopi: oltre a quelli adibiti principalmente al lavoro forzato, ve ne furono altri destinati al transito, che servivano semplicemente da stazioni intermedie, e quelli, invece, costruiti principalmente o esclusivamente per l’eliminazione in massa dei prigionieri. Fin dal suo avvento al potere, nel 1933, il regime Nazista cominciò a realizzare una serie di strutture di detenzione per imprigionare ed eliminare i cosiddetti “nemici dello Stato”. La maggior parte dei prigionieri, in quel primo periodo, era costituita da cittadini tedeschi: comunisti, socialisti, social-democratici, Rom (Zingari), Testimoni di Geova, omosessuali e persone accusate di comportamenti ritenuti asociali o devianti. Queste strutture venivano chiamate “campi di concentramento” in quanto servivano a “concentrare” fisicamente i prigionieri in un unico luogo. </a:t>
            </a:r>
          </a:p>
          <a:p>
            <a:pPr>
              <a:buNone/>
            </a:pPr>
            <a:endParaRPr lang="it-IT" dirty="0"/>
          </a:p>
        </p:txBody>
      </p:sp>
    </p:spTree>
  </p:cSld>
  <p:clrMapOvr>
    <a:masterClrMapping/>
  </p:clrMapOvr>
  <p:transition spd="slow">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mpi di concentramento"/>
          <p:cNvPicPr>
            <a:picLocks noChangeAspect="1" noChangeArrowheads="1"/>
          </p:cNvPicPr>
          <p:nvPr/>
        </p:nvPicPr>
        <p:blipFill>
          <a:blip r:embed="rId2" cstate="print"/>
          <a:srcRect/>
          <a:stretch>
            <a:fillRect/>
          </a:stretch>
        </p:blipFill>
        <p:spPr bwMode="auto">
          <a:xfrm>
            <a:off x="2051720" y="184716"/>
            <a:ext cx="5616624" cy="5922782"/>
          </a:xfrm>
          <a:prstGeom prst="rect">
            <a:avLst/>
          </a:prstGeom>
          <a:noFill/>
          <a:ln w="9525">
            <a:noFill/>
            <a:miter lim="800000"/>
            <a:headEnd/>
            <a:tailEnd/>
          </a:ln>
        </p:spPr>
      </p:pic>
      <p:sp>
        <p:nvSpPr>
          <p:cNvPr id="3" name="CasellaDiTesto 2"/>
          <p:cNvSpPr txBox="1"/>
          <p:nvPr/>
        </p:nvSpPr>
        <p:spPr>
          <a:xfrm>
            <a:off x="2555776" y="6237312"/>
            <a:ext cx="460851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dirty="0" smtClean="0"/>
              <a:t>Campi di concentramento</a:t>
            </a:r>
            <a:endParaRPr lang="it-IT" dirty="0"/>
          </a:p>
        </p:txBody>
      </p:sp>
    </p:spTree>
  </p:cSld>
  <p:clrMapOvr>
    <a:masterClrMapping/>
  </p:clrMapOvr>
  <p:transition spd="slow">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alphaModFix/>
            <a:lum/>
          </a:blip>
          <a:srcRect/>
          <a:stretch>
            <a:fillRect/>
          </a:stretch>
        </p:blipFill>
        <p:spPr>
          <a:xfrm>
            <a:off x="326551" y="163293"/>
            <a:ext cx="8596460" cy="6263909"/>
          </a:xfrm>
          <a:prstGeom prst="rect">
            <a:avLst/>
          </a:prstGeom>
          <a:noFill/>
          <a:ln>
            <a:noFill/>
          </a:ln>
        </p:spPr>
      </p:pic>
      <p:sp>
        <p:nvSpPr>
          <p:cNvPr id="3" name="Sottotitolo 2"/>
          <p:cNvSpPr txBox="1">
            <a:spLocks noGrp="1"/>
          </p:cNvSpPr>
          <p:nvPr>
            <p:ph type="subTitle" idx="4294967295"/>
          </p:nvPr>
        </p:nvSpPr>
        <p:spPr>
          <a:xfrm>
            <a:off x="489827" y="979757"/>
            <a:ext cx="8228763" cy="5308973"/>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r>
              <a:rPr lang="it-IT" sz="4400" dirty="0">
                <a:solidFill>
                  <a:srgbClr val="FF0000"/>
                </a:solidFill>
              </a:rPr>
              <a:t>CAMPI </a:t>
            </a:r>
            <a:r>
              <a:rPr lang="it-IT" sz="4400" dirty="0" err="1">
                <a:solidFill>
                  <a:srgbClr val="FF0000"/>
                </a:solidFill>
              </a:rPr>
              <a:t>DI</a:t>
            </a:r>
            <a:r>
              <a:rPr lang="it-IT" sz="4400" dirty="0">
                <a:solidFill>
                  <a:srgbClr val="FF0000"/>
                </a:solidFill>
              </a:rPr>
              <a:t> CONCENTRAMENTO</a:t>
            </a: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0" fill="hold">
                                          <p:stCondLst>
                                            <p:cond delay="0"/>
                                          </p:stCondLst>
                                        </p:cTn>
                                        <p:tgtEl>
                                          <p:spTgt spid="2"/>
                                        </p:tgtEl>
                                        <p:attrNameLst>
                                          <p:attrName>style.visibility</p:attrName>
                                        </p:attrNameLst>
                                      </p:cBhvr>
                                      <p:to>
                                        <p:strVal val="visible"/>
                                      </p:to>
                                    </p:set>
                                    <p:animEffect transition="in" filter="barn(inHorizontal)">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764704"/>
            <a:ext cx="7772400" cy="887760"/>
          </a:xfrm>
          <a:ln/>
        </p:spPr>
        <p:style>
          <a:lnRef idx="1">
            <a:schemeClr val="accent2"/>
          </a:lnRef>
          <a:fillRef idx="2">
            <a:schemeClr val="accent2"/>
          </a:fillRef>
          <a:effectRef idx="1">
            <a:schemeClr val="accent2"/>
          </a:effectRef>
          <a:fontRef idx="minor">
            <a:schemeClr val="dk1"/>
          </a:fontRef>
        </p:style>
        <p:txBody>
          <a:bodyPr>
            <a:normAutofit/>
          </a:bodyPr>
          <a:lstStyle/>
          <a:p>
            <a:pPr fontAlgn="auto">
              <a:spcAft>
                <a:spcPts val="0"/>
              </a:spcAft>
              <a:defRPr/>
            </a:pPr>
            <a:r>
              <a:rPr lang="it-IT" dirty="0" smtClean="0">
                <a:solidFill>
                  <a:srgbClr val="002060"/>
                </a:solidFill>
              </a:rPr>
              <a:t>Il film “Swing </a:t>
            </a:r>
            <a:r>
              <a:rPr lang="it-IT" dirty="0" err="1" smtClean="0">
                <a:solidFill>
                  <a:srgbClr val="002060"/>
                </a:solidFill>
              </a:rPr>
              <a:t>kids</a:t>
            </a:r>
            <a:r>
              <a:rPr lang="it-IT" dirty="0" smtClean="0">
                <a:solidFill>
                  <a:srgbClr val="002060"/>
                </a:solidFill>
              </a:rPr>
              <a:t>”</a:t>
            </a:r>
            <a:endParaRPr lang="it-IT" dirty="0">
              <a:solidFill>
                <a:srgbClr val="002060"/>
              </a:solidFill>
            </a:endParaRPr>
          </a:p>
        </p:txBody>
      </p:sp>
      <p:sp>
        <p:nvSpPr>
          <p:cNvPr id="5" name="CasellaDiTesto 4"/>
          <p:cNvSpPr txBox="1"/>
          <p:nvPr/>
        </p:nvSpPr>
        <p:spPr>
          <a:xfrm>
            <a:off x="251520" y="1844824"/>
            <a:ext cx="4032448" cy="424731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fontAlgn="auto">
              <a:spcBef>
                <a:spcPts val="0"/>
              </a:spcBef>
              <a:spcAft>
                <a:spcPts val="0"/>
              </a:spcAft>
              <a:defRPr/>
            </a:pPr>
            <a:r>
              <a:rPr lang="it-IT" dirty="0"/>
              <a:t>Il film “Swing </a:t>
            </a:r>
            <a:r>
              <a:rPr lang="it-IT" dirty="0" err="1"/>
              <a:t>kids</a:t>
            </a:r>
            <a:r>
              <a:rPr lang="it-IT" dirty="0"/>
              <a:t>” è ambientato in Germania durante gli anni del nazismo e della seconda guerra  mondiale. Il film é di genere drammatico e i protagonisti sono tre ragazzi tedeschi che amavano lo swing: un genere proibito durante il nazismo perché era uno stile musicale sfrenato e ribelle, che permetteva a chi lo ballava di liberare le proprie emozioni e la propria personalità (ciò era proibito), a differenza dei balli consentiti che erano composti, lenti e solenni.</a:t>
            </a:r>
          </a:p>
          <a:p>
            <a:pPr fontAlgn="auto">
              <a:spcBef>
                <a:spcPts val="0"/>
              </a:spcBef>
              <a:spcAft>
                <a:spcPts val="0"/>
              </a:spcAft>
              <a:defRPr/>
            </a:pPr>
            <a:endParaRPr lang="it-IT" dirty="0"/>
          </a:p>
        </p:txBody>
      </p:sp>
      <p:pic>
        <p:nvPicPr>
          <p:cNvPr id="14343" name="Picture 2" descr="http://resizing.flixster.com/xnqLWQh4kleZFx0Ughmsv54MCFs=/180x255/dkpu1ddg7pbsk.cloudfront.net/movie/10/92/09/10920937_ori.jpg"/>
          <p:cNvPicPr>
            <a:picLocks noChangeAspect="1" noChangeArrowheads="1"/>
          </p:cNvPicPr>
          <p:nvPr/>
        </p:nvPicPr>
        <p:blipFill>
          <a:blip r:embed="rId2" cstate="print"/>
          <a:srcRect/>
          <a:stretch>
            <a:fillRect/>
          </a:stretch>
        </p:blipFill>
        <p:spPr bwMode="auto">
          <a:xfrm>
            <a:off x="4859338" y="1779588"/>
            <a:ext cx="3944937" cy="4529137"/>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539552" y="0"/>
            <a:ext cx="8228437" cy="1014048"/>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lnSpc>
                <a:spcPct val="100000"/>
              </a:lnSpc>
            </a:pPr>
            <a:r>
              <a:rPr lang="it-IT" sz="3600" b="1" dirty="0" smtClean="0">
                <a:solidFill>
                  <a:srgbClr val="FF3333"/>
                </a:solidFill>
                <a:latin typeface="+mj-lt"/>
              </a:rPr>
              <a:t>Il campo </a:t>
            </a:r>
            <a:r>
              <a:rPr lang="it-IT" sz="3600" b="1" dirty="0">
                <a:solidFill>
                  <a:srgbClr val="FF3333"/>
                </a:solidFill>
                <a:latin typeface="+mj-lt"/>
              </a:rPr>
              <a:t>di Auschwitz</a:t>
            </a:r>
            <a:endParaRPr sz="3600" b="1" dirty="0">
              <a:latin typeface="+mj-lt"/>
            </a:endParaRPr>
          </a:p>
        </p:txBody>
      </p:sp>
      <p:pic>
        <p:nvPicPr>
          <p:cNvPr id="115" name="Immagine 114"/>
          <p:cNvPicPr/>
          <p:nvPr/>
        </p:nvPicPr>
        <p:blipFill>
          <a:blip r:embed="rId2" cstate="print"/>
          <a:stretch/>
        </p:blipFill>
        <p:spPr>
          <a:xfrm>
            <a:off x="251520" y="1196752"/>
            <a:ext cx="3096344" cy="4536504"/>
          </a:xfrm>
          <a:prstGeom prst="rect">
            <a:avLst/>
          </a:prstGeom>
          <a:ln>
            <a:noFill/>
          </a:ln>
        </p:spPr>
      </p:pic>
      <p:sp>
        <p:nvSpPr>
          <p:cNvPr id="4" name="Rettangolo 3"/>
          <p:cNvSpPr/>
          <p:nvPr/>
        </p:nvSpPr>
        <p:spPr>
          <a:xfrm>
            <a:off x="3419872" y="1124744"/>
            <a:ext cx="5544616" cy="25202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it-IT" sz="1600" dirty="0" smtClean="0">
                <a:latin typeface="+mj-lt"/>
              </a:rPr>
              <a:t>Il campo di concentramento di Auschwitz fa parte del complesso concentrazionario situato nelle vicinanze di Auschwitz. Questo campo svolse un ruolo fondamentale nello sterminio degli ebrei. All’inizio nacque come un qualsiasi campo di concentramento, ma poi divenne il più importante grazie alla sua duttilità. Nel 1947 il parlamento polacco creò un museo che comprendeva Auschwitz I e </a:t>
            </a:r>
            <a:r>
              <a:rPr lang="it-IT" sz="1600" dirty="0" err="1" smtClean="0">
                <a:latin typeface="+mj-lt"/>
              </a:rPr>
              <a:t>II</a:t>
            </a:r>
            <a:r>
              <a:rPr lang="it-IT" sz="1600" dirty="0" smtClean="0">
                <a:latin typeface="+mj-lt"/>
              </a:rPr>
              <a:t> e poi nel 1979 l’UNESCO lo dichiarò patrimonio dell’umanità.</a:t>
            </a:r>
            <a:r>
              <a:rPr lang="it-IT" sz="1600" dirty="0" smtClean="0">
                <a:solidFill>
                  <a:srgbClr val="000000"/>
                </a:solidFill>
                <a:latin typeface="+mj-lt"/>
              </a:rPr>
              <a:t> Auschwitz, nell'immaginario collettivo, è diventato il simbolo universale del lager.</a:t>
            </a:r>
            <a:endParaRPr lang="it-IT" sz="1600" dirty="0">
              <a:latin typeface="+mj-lt"/>
            </a:endParaRPr>
          </a:p>
        </p:txBody>
      </p:sp>
      <p:sp>
        <p:nvSpPr>
          <p:cNvPr id="6" name="CasellaDiTesto 5"/>
          <p:cNvSpPr txBox="1"/>
          <p:nvPr/>
        </p:nvSpPr>
        <p:spPr>
          <a:xfrm>
            <a:off x="251520" y="5949280"/>
            <a:ext cx="3240360"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r>
              <a:rPr lang="it-IT" dirty="0" smtClean="0"/>
              <a:t>Il campo di Auschwitz con la scritta “Il lavoro rende liberi”.</a:t>
            </a:r>
          </a:p>
        </p:txBody>
      </p:sp>
      <p:pic>
        <p:nvPicPr>
          <p:cNvPr id="1026" name="Picture 2" descr="https://upload.wikimedia.org/wikipedia/commons/c/c0/Auschwitz_I_entrance_snow.jpg"/>
          <p:cNvPicPr>
            <a:picLocks noChangeAspect="1" noChangeArrowheads="1"/>
          </p:cNvPicPr>
          <p:nvPr/>
        </p:nvPicPr>
        <p:blipFill>
          <a:blip r:embed="rId3" cstate="print"/>
          <a:srcRect/>
          <a:stretch>
            <a:fillRect/>
          </a:stretch>
        </p:blipFill>
        <p:spPr bwMode="auto">
          <a:xfrm>
            <a:off x="3635896" y="3805073"/>
            <a:ext cx="4896544" cy="3052927"/>
          </a:xfrm>
          <a:prstGeom prst="rect">
            <a:avLst/>
          </a:prstGeom>
          <a:noFill/>
        </p:spPr>
      </p:pic>
    </p:spTree>
  </p:cSld>
  <p:clrMapOvr>
    <a:masterClrMapping/>
  </p:clrMapOvr>
  <p:transition spd="slow">
    <p:pull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it-IT" dirty="0" smtClean="0">
                <a:solidFill>
                  <a:srgbClr val="0070C0"/>
                </a:solidFill>
              </a:rPr>
              <a:t>Primo Levi, “Se questo è un uomo”</a:t>
            </a:r>
            <a:endParaRPr lang="it-IT" dirty="0">
              <a:solidFill>
                <a:srgbClr val="0070C0"/>
              </a:solidFill>
            </a:endParaRPr>
          </a:p>
        </p:txBody>
      </p:sp>
      <p:sp>
        <p:nvSpPr>
          <p:cNvPr id="3" name="Segnaposto contenuto 2"/>
          <p:cNvSpPr>
            <a:spLocks noGrp="1"/>
          </p:cNvSpPr>
          <p:nvPr>
            <p:ph sz="quarter" idx="1"/>
          </p:nvPr>
        </p:nvSpPr>
        <p:spPr>
          <a:xfrm>
            <a:off x="251520" y="2420888"/>
            <a:ext cx="5760640" cy="4437112"/>
          </a:xfrm>
        </p:spPr>
        <p:style>
          <a:lnRef idx="1">
            <a:schemeClr val="accent1"/>
          </a:lnRef>
          <a:fillRef idx="2">
            <a:schemeClr val="accent1"/>
          </a:fillRef>
          <a:effectRef idx="1">
            <a:schemeClr val="accent1"/>
          </a:effectRef>
          <a:fontRef idx="minor">
            <a:schemeClr val="dk1"/>
          </a:fontRef>
        </p:style>
        <p:txBody>
          <a:bodyPr/>
          <a:lstStyle/>
          <a:p>
            <a:pPr>
              <a:buNone/>
            </a:pPr>
            <a:r>
              <a:rPr lang="it-IT" sz="1600" dirty="0" smtClean="0"/>
              <a:t>     </a:t>
            </a:r>
            <a:r>
              <a:rPr lang="it-IT" sz="1800" dirty="0" smtClean="0"/>
              <a:t>Primo Levi spiega soprattutto le condizioni di vita, le condizioni igieniche e come venivano trattati i deportati. Essi venivano rasati a zero, denudati e messi sotto una doccia per lavarli e disinfettarli, dopo li portavano fuori sulla neve, dove gli veniva dato un vestito a righe come unico indumento che potevano indossare. Il campo di lavoro del libro-testimonianza si chiamava "Buna", tutti i prigionieri lavoravano in una fabbrica di gomma di nome "Buna" da dove prende il nome il campo. Ai prigionieri veniva tolto tutto: abiti, scarpe, cappelli ecc. A nulla potevano servire le loro proteste. Primo Levi spiega che "Campo di annientamento" avrà un duplice senso, non comportava solo la morte fisica ma anche quella morale. </a:t>
            </a:r>
          </a:p>
          <a:p>
            <a:pPr>
              <a:spcBef>
                <a:spcPts val="0"/>
              </a:spcBef>
              <a:buNone/>
            </a:pPr>
            <a:endParaRPr lang="it-IT" dirty="0"/>
          </a:p>
        </p:txBody>
      </p:sp>
      <p:sp>
        <p:nvSpPr>
          <p:cNvPr id="4" name="CasellaDiTesto 3"/>
          <p:cNvSpPr txBox="1"/>
          <p:nvPr/>
        </p:nvSpPr>
        <p:spPr>
          <a:xfrm>
            <a:off x="323528" y="1052737"/>
            <a:ext cx="849694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it-IT" dirty="0" smtClean="0">
                <a:latin typeface="+mn-lt"/>
              </a:rPr>
              <a:t>Primo Levi era un chimico torinese e nel 1944 fu deportato nel campo di Auschwitz, in Polonia. Nel libro “Se questo è un uomo” racconta la degradante  e terribile esperienza della deportazione e dell</a:t>
            </a:r>
            <a:r>
              <a:rPr lang="it-IT" dirty="0" smtClean="0"/>
              <a:t>’</a:t>
            </a:r>
            <a:r>
              <a:rPr lang="it-IT" dirty="0" smtClean="0">
                <a:latin typeface="+mn-lt"/>
              </a:rPr>
              <a:t>internamento in un campo nazista.</a:t>
            </a:r>
          </a:p>
          <a:p>
            <a:endParaRPr lang="it-IT" dirty="0"/>
          </a:p>
        </p:txBody>
      </p:sp>
      <p:pic>
        <p:nvPicPr>
          <p:cNvPr id="5" name="Picture 2" descr="Risultati immagini per primo levi"/>
          <p:cNvPicPr>
            <a:picLocks noChangeAspect="1" noChangeArrowheads="1"/>
          </p:cNvPicPr>
          <p:nvPr/>
        </p:nvPicPr>
        <p:blipFill>
          <a:blip r:embed="rId2" cstate="print"/>
          <a:srcRect/>
          <a:stretch>
            <a:fillRect/>
          </a:stretch>
        </p:blipFill>
        <p:spPr bwMode="auto">
          <a:xfrm>
            <a:off x="6156176" y="2708920"/>
            <a:ext cx="2716142" cy="3312368"/>
          </a:xfrm>
          <a:prstGeom prst="rect">
            <a:avLst/>
          </a:prstGeom>
          <a:noFill/>
        </p:spPr>
      </p:pic>
    </p:spTree>
  </p:cSld>
  <p:clrMapOvr>
    <a:masterClrMapping/>
  </p:clrMapOvr>
  <p:transition spd="slow">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it-IT" dirty="0" smtClean="0">
                <a:solidFill>
                  <a:srgbClr val="0070C0"/>
                </a:solidFill>
              </a:rPr>
              <a:t>Primo Levi, “Se questo è un uomo”</a:t>
            </a:r>
            <a:endParaRPr lang="it-IT" dirty="0">
              <a:solidFill>
                <a:srgbClr val="0070C0"/>
              </a:solidFill>
            </a:endParaRPr>
          </a:p>
        </p:txBody>
      </p:sp>
      <p:sp>
        <p:nvSpPr>
          <p:cNvPr id="3" name="Segnaposto contenuto 2"/>
          <p:cNvSpPr>
            <a:spLocks noGrp="1"/>
          </p:cNvSpPr>
          <p:nvPr>
            <p:ph sz="quarter" idx="1"/>
          </p:nvPr>
        </p:nvSpPr>
        <p:spPr>
          <a:xfrm>
            <a:off x="301752" y="1052736"/>
            <a:ext cx="3982216" cy="5400600"/>
          </a:xfrm>
        </p:spPr>
        <p:style>
          <a:lnRef idx="1">
            <a:schemeClr val="accent1"/>
          </a:lnRef>
          <a:fillRef idx="2">
            <a:schemeClr val="accent1"/>
          </a:fillRef>
          <a:effectRef idx="1">
            <a:schemeClr val="accent1"/>
          </a:effectRef>
          <a:fontRef idx="minor">
            <a:schemeClr val="dk1"/>
          </a:fontRef>
        </p:style>
        <p:txBody>
          <a:bodyPr/>
          <a:lstStyle/>
          <a:p>
            <a:pPr>
              <a:spcBef>
                <a:spcPts val="0"/>
              </a:spcBef>
              <a:buNone/>
            </a:pPr>
            <a:r>
              <a:rPr lang="it-IT" sz="1400" b="1" i="1" dirty="0" smtClean="0"/>
              <a:t>      Voi che vivete sicuri</a:t>
            </a:r>
            <a:br>
              <a:rPr lang="it-IT" sz="1400" b="1" i="1" dirty="0" smtClean="0"/>
            </a:br>
            <a:r>
              <a:rPr lang="it-IT" sz="1400" b="1" i="1" dirty="0" smtClean="0"/>
              <a:t>Nelle vostre tiepide case,</a:t>
            </a:r>
            <a:br>
              <a:rPr lang="it-IT" sz="1400" b="1" i="1" dirty="0" smtClean="0"/>
            </a:br>
            <a:r>
              <a:rPr lang="it-IT" sz="1400" b="1" i="1" dirty="0" smtClean="0"/>
              <a:t>voi che trovate tornando a sera</a:t>
            </a:r>
            <a:br>
              <a:rPr lang="it-IT" sz="1400" b="1" i="1" dirty="0" smtClean="0"/>
            </a:br>
            <a:r>
              <a:rPr lang="it-IT" sz="1400" b="1" i="1" dirty="0" smtClean="0"/>
              <a:t>Il cibo caldo e visi amici:</a:t>
            </a:r>
            <a:br>
              <a:rPr lang="it-IT" sz="1400" b="1" i="1" dirty="0" smtClean="0"/>
            </a:br>
            <a:r>
              <a:rPr lang="it-IT" sz="1400" b="1" i="1" dirty="0" smtClean="0"/>
              <a:t>Considerate se questo è un uomo</a:t>
            </a:r>
            <a:br>
              <a:rPr lang="it-IT" sz="1400" b="1" i="1" dirty="0" smtClean="0"/>
            </a:br>
            <a:r>
              <a:rPr lang="it-IT" sz="1400" b="1" i="1" dirty="0" smtClean="0"/>
              <a:t>Che lavora nel fango</a:t>
            </a:r>
            <a:br>
              <a:rPr lang="it-IT" sz="1400" b="1" i="1" dirty="0" smtClean="0"/>
            </a:br>
            <a:r>
              <a:rPr lang="it-IT" sz="1400" b="1" i="1" dirty="0" smtClean="0"/>
              <a:t>Che non conosce pace</a:t>
            </a:r>
            <a:br>
              <a:rPr lang="it-IT" sz="1400" b="1" i="1" dirty="0" smtClean="0"/>
            </a:br>
            <a:r>
              <a:rPr lang="it-IT" sz="1400" b="1" i="1" dirty="0" smtClean="0"/>
              <a:t>Che lotta per mezzo pane</a:t>
            </a:r>
            <a:br>
              <a:rPr lang="it-IT" sz="1400" b="1" i="1" dirty="0" smtClean="0"/>
            </a:br>
            <a:r>
              <a:rPr lang="it-IT" sz="1400" b="1" i="1" dirty="0" smtClean="0"/>
              <a:t>Che muore per un sì o per un no.</a:t>
            </a:r>
            <a:br>
              <a:rPr lang="it-IT" sz="1400" b="1" i="1" dirty="0" smtClean="0"/>
            </a:br>
            <a:r>
              <a:rPr lang="it-IT" sz="1400" b="1" i="1" dirty="0" smtClean="0"/>
              <a:t>Considerate se questa è una donna,</a:t>
            </a:r>
            <a:br>
              <a:rPr lang="it-IT" sz="1400" b="1" i="1" dirty="0" smtClean="0"/>
            </a:br>
            <a:r>
              <a:rPr lang="it-IT" sz="1400" b="1" i="1" dirty="0" smtClean="0"/>
              <a:t>Senza capelli e senza nome</a:t>
            </a:r>
            <a:br>
              <a:rPr lang="it-IT" sz="1400" b="1" i="1" dirty="0" smtClean="0"/>
            </a:br>
            <a:r>
              <a:rPr lang="it-IT" sz="1400" b="1" i="1" dirty="0" smtClean="0"/>
              <a:t>Senza più forza di ricordare</a:t>
            </a:r>
            <a:br>
              <a:rPr lang="it-IT" sz="1400" b="1" i="1" dirty="0" smtClean="0"/>
            </a:br>
            <a:r>
              <a:rPr lang="it-IT" sz="1400" b="1" i="1" dirty="0" smtClean="0"/>
              <a:t>Vuoti gli occhi e freddo il grembo</a:t>
            </a:r>
            <a:br>
              <a:rPr lang="it-IT" sz="1400" b="1" i="1" dirty="0" smtClean="0"/>
            </a:br>
            <a:r>
              <a:rPr lang="it-IT" sz="1400" b="1" i="1" dirty="0" smtClean="0"/>
              <a:t>Come una rana d'inverno.</a:t>
            </a:r>
            <a:br>
              <a:rPr lang="it-IT" sz="1400" b="1" i="1" dirty="0" smtClean="0"/>
            </a:br>
            <a:r>
              <a:rPr lang="it-IT" sz="1400" b="1" i="1" dirty="0" smtClean="0"/>
              <a:t>Meditate che questo è stato:</a:t>
            </a:r>
            <a:br>
              <a:rPr lang="it-IT" sz="1400" b="1" i="1" dirty="0" smtClean="0"/>
            </a:br>
            <a:r>
              <a:rPr lang="it-IT" sz="1400" b="1" i="1" dirty="0" smtClean="0"/>
              <a:t>Vi comando queste parole.</a:t>
            </a:r>
            <a:br>
              <a:rPr lang="it-IT" sz="1400" b="1" i="1" dirty="0" smtClean="0"/>
            </a:br>
            <a:r>
              <a:rPr lang="it-IT" sz="1400" b="1" i="1" dirty="0" err="1" smtClean="0"/>
              <a:t>Scolpitele</a:t>
            </a:r>
            <a:r>
              <a:rPr lang="it-IT" sz="1400" b="1" i="1" dirty="0" smtClean="0"/>
              <a:t> nel vostro cuore</a:t>
            </a:r>
            <a:br>
              <a:rPr lang="it-IT" sz="1400" b="1" i="1" dirty="0" smtClean="0"/>
            </a:br>
            <a:r>
              <a:rPr lang="it-IT" sz="1400" b="1" i="1" dirty="0" smtClean="0"/>
              <a:t>Stando in casa andando per via,</a:t>
            </a:r>
            <a:br>
              <a:rPr lang="it-IT" sz="1400" b="1" i="1" dirty="0" smtClean="0"/>
            </a:br>
            <a:r>
              <a:rPr lang="it-IT" sz="1400" b="1" i="1" dirty="0" smtClean="0"/>
              <a:t>Coricandovi alzandovi;</a:t>
            </a:r>
            <a:br>
              <a:rPr lang="it-IT" sz="1400" b="1" i="1" dirty="0" smtClean="0"/>
            </a:br>
            <a:r>
              <a:rPr lang="it-IT" sz="1400" b="1" i="1" dirty="0" smtClean="0"/>
              <a:t>Ripetetele ai vostri figli.</a:t>
            </a:r>
            <a:br>
              <a:rPr lang="it-IT" sz="1400" b="1" i="1" dirty="0" smtClean="0"/>
            </a:br>
            <a:r>
              <a:rPr lang="it-IT" sz="1400" b="1" i="1" dirty="0" smtClean="0"/>
              <a:t>O vi si sfaccia la casa,</a:t>
            </a:r>
            <a:br>
              <a:rPr lang="it-IT" sz="1400" b="1" i="1" dirty="0" smtClean="0"/>
            </a:br>
            <a:r>
              <a:rPr lang="it-IT" sz="1400" b="1" i="1" dirty="0" smtClean="0"/>
              <a:t>La malattia vi impedisca,</a:t>
            </a:r>
            <a:br>
              <a:rPr lang="it-IT" sz="1400" b="1" i="1" dirty="0" smtClean="0"/>
            </a:br>
            <a:r>
              <a:rPr lang="it-IT" sz="1400" b="1" i="1" dirty="0" smtClean="0"/>
              <a:t>I vostri nati torcano il viso da voi. </a:t>
            </a:r>
            <a:r>
              <a:rPr lang="it-IT" sz="1400" dirty="0" smtClean="0"/>
              <a:t/>
            </a:r>
            <a:br>
              <a:rPr lang="it-IT" sz="1400" dirty="0" smtClean="0"/>
            </a:br>
            <a:r>
              <a:rPr lang="it-IT" sz="1400" i="1" dirty="0" smtClean="0"/>
              <a:t>(Primo Levi, Se questo è un uomo, 1947)</a:t>
            </a:r>
            <a:r>
              <a:rPr lang="it-IT" i="1" dirty="0" smtClean="0"/>
              <a:t/>
            </a:r>
            <a:br>
              <a:rPr lang="it-IT" i="1" dirty="0" smtClean="0"/>
            </a:br>
            <a:endParaRPr lang="it-IT" dirty="0"/>
          </a:p>
        </p:txBody>
      </p:sp>
      <p:sp>
        <p:nvSpPr>
          <p:cNvPr id="4" name="CasellaDiTesto 3"/>
          <p:cNvSpPr txBox="1"/>
          <p:nvPr/>
        </p:nvSpPr>
        <p:spPr>
          <a:xfrm>
            <a:off x="4788024" y="1556792"/>
            <a:ext cx="4032448"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dirty="0" smtClean="0"/>
              <a:t>La poesia fa riflettere sulla condizione disumana in cui le persone erano costrette a vivere nei lager. Il poeta chiede se può essere considerato un uomo colui che lavora nel fango, che non conosce la pace, che muore per una semplice decisione dei nazisti e lotta per un pezzo di pane e se chi non ha capelli, non ha la forza di ricordare e ha gli occhi e il grembo freddi può essere una donna.</a:t>
            </a:r>
          </a:p>
          <a:p>
            <a:r>
              <a:rPr lang="it-IT" dirty="0" smtClean="0"/>
              <a:t>Per questo ricorda alle generazioni future di scolpire queste parole nel cuore in modo che non siano dimenticate.</a:t>
            </a:r>
          </a:p>
          <a:p>
            <a:endParaRPr lang="it-IT" dirty="0"/>
          </a:p>
        </p:txBody>
      </p:sp>
    </p:spTree>
  </p:cSld>
  <p:clrMapOvr>
    <a:masterClrMapping/>
  </p:clrMapOvr>
  <p:transition spd="slow">
    <p:pull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sz="2800" dirty="0" smtClean="0">
                <a:solidFill>
                  <a:srgbClr val="002060"/>
                </a:solidFill>
              </a:rPr>
              <a:t>I campi di sterminio</a:t>
            </a:r>
            <a:endParaRPr lang="it-IT" sz="2800" dirty="0">
              <a:solidFill>
                <a:srgbClr val="002060"/>
              </a:solidFill>
            </a:endParaRPr>
          </a:p>
        </p:txBody>
      </p:sp>
      <p:sp>
        <p:nvSpPr>
          <p:cNvPr id="3" name="Segnaposto contenuto 2"/>
          <p:cNvSpPr>
            <a:spLocks noGrp="1"/>
          </p:cNvSpPr>
          <p:nvPr>
            <p:ph sz="quarter" idx="1"/>
          </p:nvPr>
        </p:nvSpPr>
        <p:spPr>
          <a:xfrm>
            <a:off x="301752" y="1527048"/>
            <a:ext cx="8590728" cy="1757936"/>
          </a:xfrm>
        </p:spPr>
        <p:style>
          <a:lnRef idx="1">
            <a:schemeClr val="accent5"/>
          </a:lnRef>
          <a:fillRef idx="2">
            <a:schemeClr val="accent5"/>
          </a:fillRef>
          <a:effectRef idx="1">
            <a:schemeClr val="accent5"/>
          </a:effectRef>
          <a:fontRef idx="minor">
            <a:schemeClr val="dk1"/>
          </a:fontRef>
        </p:style>
        <p:txBody>
          <a:bodyPr/>
          <a:lstStyle/>
          <a:p>
            <a:pPr>
              <a:lnSpc>
                <a:spcPct val="100000"/>
              </a:lnSpc>
              <a:buSzPct val="45000"/>
            </a:pPr>
            <a:r>
              <a:rPr lang="it-IT" sz="1800" dirty="0" smtClean="0"/>
              <a:t>Un campo di sterminio è un campo in cui l’unico scopo è uccidere i detenuti. Questi campi di annientamento vennero creati dalla Germania nazista per mettere fine al “problema ebraico” in Europa. L’attività di annientamento dei campi di sterminio rappresentò la fase culminante e più tragica dell’Olocausto. I campi di sterminio principali erano quelli di: </a:t>
            </a:r>
            <a:r>
              <a:rPr lang="it-IT" sz="1800" dirty="0" err="1" smtClean="0"/>
              <a:t>Bełżec</a:t>
            </a:r>
            <a:r>
              <a:rPr lang="it-IT" sz="1800" dirty="0" smtClean="0"/>
              <a:t>, </a:t>
            </a:r>
            <a:r>
              <a:rPr lang="it-IT" sz="1800" dirty="0" err="1" smtClean="0"/>
              <a:t>Chełmno</a:t>
            </a:r>
            <a:r>
              <a:rPr lang="it-IT" sz="1800" dirty="0" smtClean="0"/>
              <a:t>, </a:t>
            </a:r>
            <a:r>
              <a:rPr lang="it-IT" sz="1800" dirty="0" err="1" smtClean="0"/>
              <a:t>Sobibór</a:t>
            </a:r>
            <a:r>
              <a:rPr lang="it-IT" sz="1800" dirty="0" smtClean="0"/>
              <a:t>, </a:t>
            </a:r>
            <a:r>
              <a:rPr lang="it-IT" sz="1800" dirty="0" err="1" smtClean="0"/>
              <a:t>Treblinka</a:t>
            </a:r>
            <a:r>
              <a:rPr lang="it-IT" sz="1800" dirty="0" smtClean="0"/>
              <a:t>, </a:t>
            </a:r>
            <a:r>
              <a:rPr lang="it-IT" sz="1800" dirty="0" err="1" smtClean="0"/>
              <a:t>Mauthausen</a:t>
            </a:r>
            <a:r>
              <a:rPr lang="it-IT" sz="1800" dirty="0" smtClean="0"/>
              <a:t>, Auschwitz.</a:t>
            </a:r>
          </a:p>
          <a:p>
            <a:pPr>
              <a:buNone/>
            </a:pPr>
            <a:endParaRPr lang="it-IT" dirty="0"/>
          </a:p>
        </p:txBody>
      </p:sp>
      <p:pic>
        <p:nvPicPr>
          <p:cNvPr id="6146" name="Picture 2" descr="http://olo-truffa.myblog.it/media/00/00/2153446052.jpg"/>
          <p:cNvPicPr>
            <a:picLocks noChangeAspect="1" noChangeArrowheads="1"/>
          </p:cNvPicPr>
          <p:nvPr/>
        </p:nvPicPr>
        <p:blipFill>
          <a:blip r:embed="rId2" cstate="print"/>
          <a:srcRect/>
          <a:stretch>
            <a:fillRect/>
          </a:stretch>
        </p:blipFill>
        <p:spPr bwMode="auto">
          <a:xfrm>
            <a:off x="251520" y="3356992"/>
            <a:ext cx="4032448" cy="3291085"/>
          </a:xfrm>
          <a:prstGeom prst="rect">
            <a:avLst/>
          </a:prstGeom>
          <a:noFill/>
        </p:spPr>
      </p:pic>
      <p:pic>
        <p:nvPicPr>
          <p:cNvPr id="6148" name="Picture 4" descr="https://upload.wikimedia.org/wikipedia/commons/1/14/Cremator_inside_the_crematorium_Auschwitz_I.jpg"/>
          <p:cNvPicPr>
            <a:picLocks noChangeAspect="1" noChangeArrowheads="1"/>
          </p:cNvPicPr>
          <p:nvPr/>
        </p:nvPicPr>
        <p:blipFill>
          <a:blip r:embed="rId3" cstate="print"/>
          <a:srcRect/>
          <a:stretch>
            <a:fillRect/>
          </a:stretch>
        </p:blipFill>
        <p:spPr bwMode="auto">
          <a:xfrm>
            <a:off x="4427984" y="3356992"/>
            <a:ext cx="4416491" cy="3312368"/>
          </a:xfrm>
          <a:prstGeom prst="rect">
            <a:avLst/>
          </a:prstGeom>
          <a:noFill/>
        </p:spPr>
      </p:pic>
      <p:sp>
        <p:nvSpPr>
          <p:cNvPr id="6" name="CasellaDiTesto 5"/>
          <p:cNvSpPr txBox="1"/>
          <p:nvPr/>
        </p:nvSpPr>
        <p:spPr>
          <a:xfrm>
            <a:off x="1331640" y="6309320"/>
            <a:ext cx="158417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it-IT" dirty="0" smtClean="0"/>
              <a:t>Camere  a gas</a:t>
            </a:r>
            <a:endParaRPr lang="it-IT" dirty="0"/>
          </a:p>
        </p:txBody>
      </p:sp>
      <p:sp>
        <p:nvSpPr>
          <p:cNvPr id="7" name="CasellaDiTesto 6"/>
          <p:cNvSpPr txBox="1"/>
          <p:nvPr/>
        </p:nvSpPr>
        <p:spPr>
          <a:xfrm>
            <a:off x="5724128" y="6309320"/>
            <a:ext cx="187220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it-IT" dirty="0" smtClean="0"/>
              <a:t>Forni crematori</a:t>
            </a:r>
            <a:endParaRPr lang="it-IT" dirty="0"/>
          </a:p>
        </p:txBody>
      </p:sp>
    </p:spTree>
  </p:cSld>
  <p:clrMapOvr>
    <a:masterClrMapping/>
  </p:clrMapOvr>
  <p:transition spd="slow">
    <p:pull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d/d5/Campo_attendato_per_prigionieri_inglesi_1942_-_PG73.jpg"/>
          <p:cNvPicPr>
            <a:picLocks noChangeAspect="1" noChangeArrowheads="1"/>
          </p:cNvPicPr>
          <p:nvPr/>
        </p:nvPicPr>
        <p:blipFill>
          <a:blip r:embed="rId2" cstate="print"/>
          <a:srcRect/>
          <a:stretch>
            <a:fillRect/>
          </a:stretch>
        </p:blipFill>
        <p:spPr bwMode="auto">
          <a:xfrm>
            <a:off x="1331640" y="2753544"/>
            <a:ext cx="6664660" cy="4104456"/>
          </a:xfrm>
          <a:prstGeom prst="rect">
            <a:avLst/>
          </a:prstGeom>
          <a:noFill/>
        </p:spPr>
      </p:pic>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sz="2800" dirty="0" smtClean="0">
                <a:solidFill>
                  <a:srgbClr val="002060"/>
                </a:solidFill>
              </a:rPr>
              <a:t>I campi di smistamento</a:t>
            </a:r>
            <a:endParaRPr lang="it-IT" sz="2800" dirty="0">
              <a:solidFill>
                <a:srgbClr val="002060"/>
              </a:solidFill>
            </a:endParaRPr>
          </a:p>
        </p:txBody>
      </p:sp>
      <p:sp>
        <p:nvSpPr>
          <p:cNvPr id="3" name="Segnaposto contenuto 2"/>
          <p:cNvSpPr>
            <a:spLocks noGrp="1"/>
          </p:cNvSpPr>
          <p:nvPr>
            <p:ph sz="quarter" idx="1"/>
          </p:nvPr>
        </p:nvSpPr>
        <p:spPr>
          <a:xfrm>
            <a:off x="301752" y="1527048"/>
            <a:ext cx="8503920" cy="1469904"/>
          </a:xfrm>
        </p:spPr>
        <p:style>
          <a:lnRef idx="1">
            <a:schemeClr val="accent5"/>
          </a:lnRef>
          <a:fillRef idx="2">
            <a:schemeClr val="accent5"/>
          </a:fillRef>
          <a:effectRef idx="1">
            <a:schemeClr val="accent5"/>
          </a:effectRef>
          <a:fontRef idx="minor">
            <a:schemeClr val="dk1"/>
          </a:fontRef>
        </p:style>
        <p:txBody>
          <a:bodyPr/>
          <a:lstStyle/>
          <a:p>
            <a:pPr algn="just">
              <a:spcBef>
                <a:spcPts val="0"/>
              </a:spcBef>
              <a:buSzPct val="45000"/>
              <a:buFont typeface="StarSymbol"/>
              <a:buChar char="l"/>
            </a:pPr>
            <a:r>
              <a:rPr lang="it-IT" sz="2000" dirty="0" smtClean="0">
                <a:latin typeface="+mj-lt"/>
              </a:rPr>
              <a:t>I campi di smistamento sono dei campi in cui vengono mandati i prigionieri prima di essere deportati in Germania. Alcuni noti sono anche vicini a noi, come il campo di </a:t>
            </a:r>
            <a:r>
              <a:rPr lang="it-IT" sz="2000" dirty="0" err="1" smtClean="0">
                <a:latin typeface="+mj-lt"/>
              </a:rPr>
              <a:t>Fossoli</a:t>
            </a:r>
            <a:r>
              <a:rPr lang="it-IT" sz="2000" dirty="0" smtClean="0">
                <a:latin typeface="+mj-lt"/>
              </a:rPr>
              <a:t>, a pochi km da Carpi. </a:t>
            </a:r>
          </a:p>
          <a:p>
            <a:pPr>
              <a:lnSpc>
                <a:spcPct val="100000"/>
              </a:lnSpc>
              <a:spcBef>
                <a:spcPts val="0"/>
              </a:spcBef>
              <a:buSzPct val="45000"/>
              <a:buFont typeface="StarSymbol"/>
              <a:buChar char="l"/>
            </a:pPr>
            <a:endParaRPr lang="it-IT" dirty="0"/>
          </a:p>
        </p:txBody>
      </p:sp>
    </p:spTree>
  </p:cSld>
  <p:clrMapOvr>
    <a:masterClrMapping/>
  </p:clrMapOvr>
  <p:transition spd="slow">
    <p:pull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dirty="0" smtClean="0">
                <a:solidFill>
                  <a:srgbClr val="002060"/>
                </a:solidFill>
              </a:rPr>
              <a:t>Il campo di </a:t>
            </a:r>
            <a:r>
              <a:rPr lang="it-IT" dirty="0" err="1" smtClean="0">
                <a:solidFill>
                  <a:srgbClr val="002060"/>
                </a:solidFill>
              </a:rPr>
              <a:t>Fossoli</a:t>
            </a:r>
            <a:r>
              <a:rPr lang="it-IT" dirty="0" smtClean="0">
                <a:solidFill>
                  <a:srgbClr val="002060"/>
                </a:solidFill>
              </a:rPr>
              <a:t> </a:t>
            </a:r>
            <a:endParaRPr lang="it-IT" dirty="0">
              <a:solidFill>
                <a:srgbClr val="002060"/>
              </a:solidFill>
            </a:endParaRPr>
          </a:p>
        </p:txBody>
      </p:sp>
      <p:sp>
        <p:nvSpPr>
          <p:cNvPr id="3" name="CasellaDiTesto 2"/>
          <p:cNvSpPr txBox="1"/>
          <p:nvPr/>
        </p:nvSpPr>
        <p:spPr>
          <a:xfrm>
            <a:off x="0" y="1484785"/>
            <a:ext cx="9144000" cy="480131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smtClean="0"/>
              <a:t>Levi  fu internato a </a:t>
            </a:r>
            <a:r>
              <a:rPr lang="it-IT" dirty="0" err="1" smtClean="0"/>
              <a:t>Fossoli</a:t>
            </a:r>
            <a:r>
              <a:rPr lang="it-IT" dirty="0" smtClean="0"/>
              <a:t> dopo la sua cattura in </a:t>
            </a:r>
            <a:r>
              <a:rPr lang="it-IT" dirty="0" err="1" smtClean="0"/>
              <a:t>Val</a:t>
            </a:r>
            <a:r>
              <a:rPr lang="it-IT" dirty="0" smtClean="0"/>
              <a:t> D’Aosta, dove si era appena unito ad un ‎gruppo di partigiani. Da </a:t>
            </a:r>
            <a:r>
              <a:rPr lang="it-IT" dirty="0" err="1" smtClean="0"/>
              <a:t>Fossoli</a:t>
            </a:r>
            <a:r>
              <a:rPr lang="it-IT" dirty="0" smtClean="0"/>
              <a:t> fu poi destinato al campo di </a:t>
            </a:r>
            <a:r>
              <a:rPr lang="it-IT" dirty="0" err="1" smtClean="0"/>
              <a:t>Buna-Monowitz</a:t>
            </a:r>
            <a:r>
              <a:rPr lang="it-IT" dirty="0" smtClean="0"/>
              <a:t> (Auschwitz III).‎</a:t>
            </a:r>
            <a:br>
              <a:rPr lang="it-IT" dirty="0" smtClean="0"/>
            </a:br>
            <a:r>
              <a:rPr lang="it-IT" dirty="0" smtClean="0"/>
              <a:t/>
            </a:r>
            <a:br>
              <a:rPr lang="it-IT" dirty="0" smtClean="0"/>
            </a:br>
            <a:r>
              <a:rPr lang="it-IT" dirty="0" smtClean="0"/>
              <a:t>Le “parole del vecchio poeta” citate sono quelle di Catullo dal suo celebre quinto Carme:‎</a:t>
            </a:r>
            <a:br>
              <a:rPr lang="it-IT" dirty="0" smtClean="0"/>
            </a:br>
            <a:r>
              <a:rPr lang="it-IT" dirty="0" smtClean="0"/>
              <a:t>‎“</a:t>
            </a:r>
            <a:r>
              <a:rPr lang="it-IT" dirty="0" err="1" smtClean="0"/>
              <a:t>Soles</a:t>
            </a:r>
            <a:r>
              <a:rPr lang="it-IT" dirty="0" smtClean="0"/>
              <a:t> </a:t>
            </a:r>
            <a:r>
              <a:rPr lang="it-IT" dirty="0" err="1" smtClean="0"/>
              <a:t>occidere</a:t>
            </a:r>
            <a:r>
              <a:rPr lang="it-IT" dirty="0" smtClean="0"/>
              <a:t> </a:t>
            </a:r>
            <a:r>
              <a:rPr lang="it-IT" dirty="0" err="1" smtClean="0"/>
              <a:t>et</a:t>
            </a:r>
            <a:r>
              <a:rPr lang="it-IT" dirty="0" smtClean="0"/>
              <a:t> redire </a:t>
            </a:r>
            <a:r>
              <a:rPr lang="it-IT" dirty="0" err="1" smtClean="0"/>
              <a:t>possunt</a:t>
            </a:r>
            <a:r>
              <a:rPr lang="it-IT" dirty="0" smtClean="0"/>
              <a:t> </a:t>
            </a:r>
            <a:br>
              <a:rPr lang="it-IT" dirty="0" smtClean="0"/>
            </a:br>
            <a:r>
              <a:rPr lang="it-IT" dirty="0" err="1" smtClean="0"/>
              <a:t>nobis</a:t>
            </a:r>
            <a:r>
              <a:rPr lang="it-IT" dirty="0" smtClean="0"/>
              <a:t> </a:t>
            </a:r>
            <a:r>
              <a:rPr lang="it-IT" dirty="0" err="1" smtClean="0"/>
              <a:t>cum</a:t>
            </a:r>
            <a:r>
              <a:rPr lang="it-IT" dirty="0" smtClean="0"/>
              <a:t> semel </a:t>
            </a:r>
            <a:r>
              <a:rPr lang="it-IT" dirty="0" err="1" smtClean="0"/>
              <a:t>occidit</a:t>
            </a:r>
            <a:r>
              <a:rPr lang="it-IT" dirty="0" smtClean="0"/>
              <a:t> </a:t>
            </a:r>
            <a:r>
              <a:rPr lang="it-IT" dirty="0" err="1" smtClean="0"/>
              <a:t>breuis</a:t>
            </a:r>
            <a:r>
              <a:rPr lang="it-IT" dirty="0" smtClean="0"/>
              <a:t> lux </a:t>
            </a:r>
            <a:br>
              <a:rPr lang="it-IT" dirty="0" smtClean="0"/>
            </a:br>
            <a:r>
              <a:rPr lang="it-IT" dirty="0" err="1" smtClean="0"/>
              <a:t>nox</a:t>
            </a:r>
            <a:r>
              <a:rPr lang="it-IT" dirty="0" smtClean="0"/>
              <a:t> est perpetua una </a:t>
            </a:r>
            <a:r>
              <a:rPr lang="it-IT" dirty="0" err="1" smtClean="0"/>
              <a:t>dormienda</a:t>
            </a:r>
            <a:r>
              <a:rPr lang="it-IT" dirty="0" smtClean="0"/>
              <a:t>”</a:t>
            </a:r>
          </a:p>
          <a:p>
            <a:pPr algn="ctr"/>
            <a:r>
              <a:rPr lang="it-IT" dirty="0" smtClean="0"/>
              <a:t>‎</a:t>
            </a:r>
          </a:p>
          <a:p>
            <a:pPr algn="ctr"/>
            <a:r>
              <a:rPr lang="it-IT" dirty="0" smtClean="0"/>
              <a:t>Io so cosa vuol dire non tornare. ‎</a:t>
            </a:r>
            <a:br>
              <a:rPr lang="it-IT" dirty="0" smtClean="0"/>
            </a:br>
            <a:r>
              <a:rPr lang="it-IT" dirty="0" smtClean="0"/>
              <a:t>A traverso il filo spinato</a:t>
            </a:r>
            <a:br>
              <a:rPr lang="it-IT" dirty="0" smtClean="0"/>
            </a:br>
            <a:r>
              <a:rPr lang="it-IT" dirty="0" smtClean="0"/>
              <a:t>Ho visto il sole scendere e morire;‎</a:t>
            </a:r>
            <a:br>
              <a:rPr lang="it-IT" dirty="0" smtClean="0"/>
            </a:br>
            <a:r>
              <a:rPr lang="it-IT" dirty="0" smtClean="0"/>
              <a:t>Ho sentito lacerarmi la carne ‎</a:t>
            </a:r>
            <a:br>
              <a:rPr lang="it-IT" dirty="0" smtClean="0"/>
            </a:br>
            <a:r>
              <a:rPr lang="it-IT" dirty="0" smtClean="0"/>
              <a:t>Le parole del vecchio poeta: ‎</a:t>
            </a:r>
            <a:br>
              <a:rPr lang="it-IT" dirty="0" smtClean="0"/>
            </a:br>
            <a:r>
              <a:rPr lang="it-IT" dirty="0" smtClean="0"/>
              <a:t>‎"Possono i soli cadere e tornare: ‎</a:t>
            </a:r>
            <a:br>
              <a:rPr lang="it-IT" dirty="0" smtClean="0"/>
            </a:br>
            <a:r>
              <a:rPr lang="it-IT" dirty="0" smtClean="0"/>
              <a:t>A noi, quando la breve luce è spenta,‎</a:t>
            </a:r>
            <a:br>
              <a:rPr lang="it-IT" dirty="0" smtClean="0"/>
            </a:br>
            <a:r>
              <a:rPr lang="it-IT" dirty="0" smtClean="0"/>
              <a:t>Una notte infinita è da dormire".‎</a:t>
            </a:r>
          </a:p>
        </p:txBody>
      </p:sp>
    </p:spTree>
  </p:cSld>
  <p:clrMapOvr>
    <a:masterClrMapping/>
  </p:clrMapOvr>
  <p:transition spd="slow">
    <p:pull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dirty="0" smtClean="0">
                <a:solidFill>
                  <a:srgbClr val="002060"/>
                </a:solidFill>
              </a:rPr>
              <a:t>La visita a </a:t>
            </a:r>
            <a:r>
              <a:rPr lang="it-IT" dirty="0" err="1" smtClean="0">
                <a:solidFill>
                  <a:srgbClr val="002060"/>
                </a:solidFill>
              </a:rPr>
              <a:t>Fossoli</a:t>
            </a:r>
            <a:endParaRPr lang="it-IT" dirty="0">
              <a:solidFill>
                <a:srgbClr val="002060"/>
              </a:solidFill>
            </a:endParaRPr>
          </a:p>
        </p:txBody>
      </p:sp>
      <p:sp>
        <p:nvSpPr>
          <p:cNvPr id="3" name="Segnaposto contenuto 2"/>
          <p:cNvSpPr>
            <a:spLocks noGrp="1"/>
          </p:cNvSpPr>
          <p:nvPr>
            <p:ph sz="quarter" idx="1"/>
          </p:nvPr>
        </p:nvSpPr>
        <p:spPr/>
        <p:style>
          <a:lnRef idx="1">
            <a:schemeClr val="accent2"/>
          </a:lnRef>
          <a:fillRef idx="2">
            <a:schemeClr val="accent2"/>
          </a:fillRef>
          <a:effectRef idx="1">
            <a:schemeClr val="accent2"/>
          </a:effectRef>
          <a:fontRef idx="minor">
            <a:schemeClr val="dk1"/>
          </a:fontRef>
        </p:style>
        <p:txBody>
          <a:bodyPr/>
          <a:lstStyle/>
          <a:p>
            <a:r>
              <a:rPr lang="it-IT" sz="2400" dirty="0" smtClean="0"/>
              <a:t>Il campo di </a:t>
            </a:r>
            <a:r>
              <a:rPr lang="it-IT" sz="2400" dirty="0" err="1" smtClean="0"/>
              <a:t>Fossoli</a:t>
            </a:r>
            <a:r>
              <a:rPr lang="it-IT" sz="2400" dirty="0" smtClean="0"/>
              <a:t> era un campo di smistamento che era già stato istituito prima della deportazione razziale come campo poliziesco delle SS. Diventò poi campo per la detenzione degli ebrei e degli italiani dall'8 settembre 1943 quando l'Italia firmò l'armistizio con i paesi nemici della Germania che da quel momento si sentì tradita.</a:t>
            </a:r>
          </a:p>
          <a:p>
            <a:r>
              <a:rPr lang="it-IT" sz="2400" dirty="0" smtClean="0"/>
              <a:t>Il campo di </a:t>
            </a:r>
            <a:r>
              <a:rPr lang="it-IT" sz="2400" dirty="0" err="1" smtClean="0"/>
              <a:t>Fossoli</a:t>
            </a:r>
            <a:r>
              <a:rPr lang="it-IT" sz="2400" dirty="0" smtClean="0"/>
              <a:t> era diverso dagli altri campi, poiché qui i deportati potevano stare con i famigliari, potevano farsi inviare dai parenti i medicinali di prima necessità e del cibo e potevano ricevere e inviare lettere ai famigliari. </a:t>
            </a:r>
          </a:p>
          <a:p>
            <a:pPr>
              <a:buNone/>
            </a:pPr>
            <a:endParaRPr lang="it-IT" dirty="0"/>
          </a:p>
        </p:txBody>
      </p:sp>
    </p:spTree>
  </p:cSld>
  <p:clrMapOvr>
    <a:masterClrMapping/>
  </p:clrMapOvr>
  <p:transition spd="slow">
    <p:pull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it-IT" dirty="0" smtClean="0">
                <a:solidFill>
                  <a:srgbClr val="002060"/>
                </a:solidFill>
              </a:rPr>
              <a:t>La struttura</a:t>
            </a:r>
            <a:endParaRPr lang="it-IT" dirty="0">
              <a:solidFill>
                <a:srgbClr val="002060"/>
              </a:solidFill>
            </a:endParaRPr>
          </a:p>
        </p:txBody>
      </p:sp>
      <p:sp>
        <p:nvSpPr>
          <p:cNvPr id="3" name="Segnaposto contenuto 2"/>
          <p:cNvSpPr>
            <a:spLocks noGrp="1"/>
          </p:cNvSpPr>
          <p:nvPr>
            <p:ph sz="quarter" idx="1"/>
          </p:nvPr>
        </p:nvSpPr>
        <p:spPr/>
        <p:style>
          <a:lnRef idx="1">
            <a:schemeClr val="accent3"/>
          </a:lnRef>
          <a:fillRef idx="2">
            <a:schemeClr val="accent3"/>
          </a:fillRef>
          <a:effectRef idx="1">
            <a:schemeClr val="accent3"/>
          </a:effectRef>
          <a:fontRef idx="minor">
            <a:schemeClr val="dk1"/>
          </a:fontRef>
        </p:style>
        <p:txBody>
          <a:bodyPr/>
          <a:lstStyle/>
          <a:p>
            <a:r>
              <a:rPr lang="it-IT" sz="2000" dirty="0" err="1" smtClean="0"/>
              <a:t>…Era</a:t>
            </a:r>
            <a:r>
              <a:rPr lang="it-IT" sz="2000" dirty="0" smtClean="0"/>
              <a:t> costituito da diverse baracche ed era diviso in due settori, il secondo settore fu smantellato dai cittadini dopo la fine della seconda guerra mondiale. Vi era una baracca più grande delle altre dove i deportati dovevano andare a registrarsi. Qui vi era una sola fila di mura che non isolava bene la struttura e rendeva freddo l'interno. Inoltre le latrine erano dei buchi scavati nel terreno che ricadevano nelle fognature (a differenza delle latrine dei campi tedeschi che ricadevano nel terreno e così lo sporco si accumulava e portava malattie infettive). Il campo di </a:t>
            </a:r>
            <a:r>
              <a:rPr lang="it-IT" sz="2000" dirty="0" err="1" smtClean="0"/>
              <a:t>Fossoli</a:t>
            </a:r>
            <a:r>
              <a:rPr lang="it-IT" sz="2000" dirty="0" smtClean="0"/>
              <a:t> inizialmente era diretto da alcuni italiani, ma con l'accumularsi di un numero sempre maggiore di deportati la direzione del campo diventò difficile e allora i tedeschi dovettero mandare delle forze delle SS a dirigere il campo.</a:t>
            </a:r>
          </a:p>
          <a:p>
            <a:r>
              <a:rPr lang="it-IT" sz="2000" dirty="0" smtClean="0"/>
              <a:t>Quel che resta oggi sono delle baracche tutte diroccate e dentro vi sono cresciuti degli alberi. </a:t>
            </a:r>
          </a:p>
          <a:p>
            <a:endParaRPr lang="it-IT" dirty="0"/>
          </a:p>
        </p:txBody>
      </p:sp>
    </p:spTree>
  </p:cSld>
  <p:clrMapOvr>
    <a:masterClrMapping/>
  </p:clrMapOvr>
  <p:transition spd="slow">
    <p:pull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alphaModFix/>
            <a:lum/>
          </a:blip>
          <a:srcRect/>
          <a:stretch>
            <a:fillRect/>
          </a:stretch>
        </p:blipFill>
        <p:spPr>
          <a:xfrm>
            <a:off x="718411" y="511105"/>
            <a:ext cx="3526754" cy="2885385"/>
          </a:xfrm>
          <a:prstGeom prst="rect">
            <a:avLst/>
          </a:prstGeom>
          <a:noFill/>
          <a:ln>
            <a:noFill/>
          </a:ln>
        </p:spPr>
      </p:pic>
      <p:sp>
        <p:nvSpPr>
          <p:cNvPr id="3" name="CasellaDiTesto 2"/>
          <p:cNvSpPr txBox="1"/>
          <p:nvPr/>
        </p:nvSpPr>
        <p:spPr>
          <a:xfrm>
            <a:off x="5159507" y="2724050"/>
            <a:ext cx="3238799" cy="1151314"/>
          </a:xfrm>
          <a:prstGeom prst="rect">
            <a:avLst/>
          </a:prstGeom>
          <a:ln/>
        </p:spPr>
        <p:style>
          <a:lnRef idx="1">
            <a:schemeClr val="accent1"/>
          </a:lnRef>
          <a:fillRef idx="2">
            <a:schemeClr val="accent1"/>
          </a:fillRef>
          <a:effectRef idx="1">
            <a:schemeClr val="accent1"/>
          </a:effectRef>
          <a:fontRef idx="minor">
            <a:schemeClr val="dk1"/>
          </a:fontRef>
        </p:style>
        <p:txBody>
          <a:bodyPr vert="horz" wrap="none" lIns="81643" tIns="40817" rIns="81643" bIns="40817" anchor="t" anchorCtr="0" compatLnSpc="0">
            <a:spAutoFit/>
          </a:bodyPr>
          <a:lstStyle/>
          <a:p>
            <a:pPr defTabSz="829452" fontAlgn="auto" hangingPunct="0">
              <a:spcBef>
                <a:spcPts val="0"/>
              </a:spcBef>
              <a:spcAft>
                <a:spcPts val="0"/>
              </a:spcAft>
              <a:defRPr sz="3200" b="0" i="0" u="none" strike="noStrike" kern="0" cap="none" spc="0" baseline="0">
                <a:solidFill>
                  <a:srgbClr val="000000"/>
                </a:solidFill>
                <a:uFillTx/>
              </a:defRPr>
            </a:pPr>
            <a:r>
              <a:rPr lang="it-IT" sz="2200" dirty="0">
                <a:solidFill>
                  <a:srgbClr val="000000"/>
                </a:solidFill>
                <a:latin typeface="+mj-lt"/>
                <a:ea typeface="Microsoft YaHei" pitchFamily="2"/>
                <a:cs typeface="Mangal" pitchFamily="2"/>
              </a:rPr>
              <a:t>Resti di uno degli edifici </a:t>
            </a:r>
          </a:p>
          <a:p>
            <a:pPr defTabSz="829452" fontAlgn="auto" hangingPunct="0">
              <a:spcBef>
                <a:spcPts val="0"/>
              </a:spcBef>
              <a:spcAft>
                <a:spcPts val="0"/>
              </a:spcAft>
              <a:defRPr sz="3200" b="0" i="0" u="none" strike="noStrike" kern="0" cap="none" spc="0" baseline="0">
                <a:solidFill>
                  <a:srgbClr val="000000"/>
                </a:solidFill>
                <a:uFillTx/>
              </a:defRPr>
            </a:pPr>
            <a:r>
              <a:rPr lang="it-IT" sz="2200" dirty="0">
                <a:solidFill>
                  <a:srgbClr val="000000"/>
                </a:solidFill>
                <a:latin typeface="+mj-lt"/>
                <a:ea typeface="Microsoft YaHei" pitchFamily="2"/>
                <a:cs typeface="Mangal" pitchFamily="2"/>
              </a:rPr>
              <a:t>del campo di </a:t>
            </a:r>
            <a:r>
              <a:rPr lang="it-IT" sz="2200" dirty="0" err="1">
                <a:solidFill>
                  <a:srgbClr val="000000"/>
                </a:solidFill>
                <a:latin typeface="+mj-lt"/>
                <a:ea typeface="Microsoft YaHei" pitchFamily="2"/>
                <a:cs typeface="Mangal" pitchFamily="2"/>
              </a:rPr>
              <a:t>Fossoli</a:t>
            </a:r>
            <a:endParaRPr lang="it-IT" sz="2200" dirty="0">
              <a:solidFill>
                <a:srgbClr val="000000"/>
              </a:solidFill>
              <a:latin typeface="+mj-lt"/>
              <a:ea typeface="Microsoft YaHei" pitchFamily="2"/>
              <a:cs typeface="Mangal" pitchFamily="2"/>
            </a:endParaRPr>
          </a:p>
          <a:p>
            <a:pPr defTabSz="829452" fontAlgn="auto" hangingPunct="0">
              <a:spcBef>
                <a:spcPts val="0"/>
              </a:spcBef>
              <a:spcAft>
                <a:spcPts val="0"/>
              </a:spcAft>
              <a:defRPr sz="3200" b="0" i="0" u="none" strike="noStrike" kern="0" cap="none" spc="0" baseline="0">
                <a:solidFill>
                  <a:srgbClr val="000000"/>
                </a:solidFill>
                <a:uFillTx/>
              </a:defRPr>
            </a:pPr>
            <a:endParaRPr lang="it-IT" sz="2900" dirty="0">
              <a:solidFill>
                <a:srgbClr val="000000"/>
              </a:solidFill>
              <a:latin typeface="Arial" pitchFamily="18"/>
              <a:ea typeface="Microsoft YaHei" pitchFamily="2"/>
              <a:cs typeface="Mangal" pitchFamily="2"/>
            </a:endParaRPr>
          </a:p>
        </p:txBody>
      </p:sp>
      <p:pic>
        <p:nvPicPr>
          <p:cNvPr id="4" name="Immagine 3"/>
          <p:cNvPicPr>
            <a:picLocks noChangeAspect="1"/>
          </p:cNvPicPr>
          <p:nvPr/>
        </p:nvPicPr>
        <p:blipFill>
          <a:blip r:embed="rId4" cstate="print">
            <a:alphaModFix/>
            <a:lum/>
          </a:blip>
          <a:srcRect/>
          <a:stretch>
            <a:fillRect/>
          </a:stretch>
        </p:blipFill>
        <p:spPr>
          <a:xfrm>
            <a:off x="849032" y="3788392"/>
            <a:ext cx="3396133" cy="2351418"/>
          </a:xfrm>
          <a:prstGeom prst="rect">
            <a:avLst/>
          </a:prstGeom>
          <a:noFill/>
          <a:ln>
            <a:noFill/>
          </a:ln>
        </p:spPr>
      </p:pic>
    </p:spTree>
  </p:cSld>
  <p:clrMapOvr>
    <a:masterClrMapping/>
  </p:clrMapOvr>
  <p:transition spd="slow">
    <p:pull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alphaModFix/>
            <a:lum/>
          </a:blip>
          <a:srcRect/>
          <a:stretch>
            <a:fillRect/>
          </a:stretch>
        </p:blipFill>
        <p:spPr>
          <a:xfrm>
            <a:off x="837601" y="653169"/>
            <a:ext cx="3930043" cy="3069905"/>
          </a:xfrm>
          <a:prstGeom prst="rect">
            <a:avLst/>
          </a:prstGeom>
          <a:noFill/>
          <a:ln>
            <a:noFill/>
          </a:ln>
        </p:spPr>
      </p:pic>
      <p:sp>
        <p:nvSpPr>
          <p:cNvPr id="3" name="CasellaDiTesto 2"/>
          <p:cNvSpPr txBox="1"/>
          <p:nvPr/>
        </p:nvSpPr>
        <p:spPr>
          <a:xfrm>
            <a:off x="4860032" y="1484784"/>
            <a:ext cx="3999264" cy="403032"/>
          </a:xfrm>
          <a:prstGeom prst="rect">
            <a:avLst/>
          </a:prstGeom>
          <a:ln/>
        </p:spPr>
        <p:style>
          <a:lnRef idx="1">
            <a:schemeClr val="accent1"/>
          </a:lnRef>
          <a:fillRef idx="2">
            <a:schemeClr val="accent1"/>
          </a:fillRef>
          <a:effectRef idx="1">
            <a:schemeClr val="accent1"/>
          </a:effectRef>
          <a:fontRef idx="minor">
            <a:schemeClr val="dk1"/>
          </a:fontRef>
        </p:style>
        <p:txBody>
          <a:bodyPr vert="horz" wrap="none" lIns="81643" tIns="40817" rIns="81643" bIns="40817" anchor="t" anchorCtr="0" compatLnSpc="0">
            <a:spAutoFit/>
          </a:bodyPr>
          <a:lstStyle/>
          <a:p>
            <a:pPr defTabSz="829452" fontAlgn="auto" hangingPunct="0">
              <a:spcBef>
                <a:spcPts val="0"/>
              </a:spcBef>
              <a:spcAft>
                <a:spcPts val="0"/>
              </a:spcAft>
              <a:defRPr sz="1800" b="0" i="0" u="none" strike="noStrike" kern="0" cap="none" spc="0" baseline="0">
                <a:solidFill>
                  <a:srgbClr val="000000"/>
                </a:solidFill>
                <a:uFillTx/>
              </a:defRPr>
            </a:pPr>
            <a:r>
              <a:rPr lang="it-IT" sz="2200" dirty="0">
                <a:solidFill>
                  <a:srgbClr val="000000"/>
                </a:solidFill>
                <a:ea typeface="Microsoft YaHei" pitchFamily="2"/>
                <a:cs typeface="Mangal" pitchFamily="2"/>
              </a:rPr>
              <a:t>L'unico edificio ancora in piedi</a:t>
            </a:r>
          </a:p>
        </p:txBody>
      </p:sp>
      <p:pic>
        <p:nvPicPr>
          <p:cNvPr id="4" name="Immagine 3"/>
          <p:cNvPicPr>
            <a:picLocks noChangeAspect="1"/>
          </p:cNvPicPr>
          <p:nvPr/>
        </p:nvPicPr>
        <p:blipFill>
          <a:blip r:embed="rId4" cstate="print">
            <a:alphaModFix/>
            <a:lum/>
          </a:blip>
          <a:srcRect/>
          <a:stretch>
            <a:fillRect/>
          </a:stretch>
        </p:blipFill>
        <p:spPr>
          <a:xfrm>
            <a:off x="4756216" y="3908574"/>
            <a:ext cx="3734114" cy="2557813"/>
          </a:xfrm>
          <a:prstGeom prst="rect">
            <a:avLst/>
          </a:prstGeom>
          <a:noFill/>
          <a:ln>
            <a:noFill/>
          </a:ln>
        </p:spPr>
      </p:pic>
      <p:sp>
        <p:nvSpPr>
          <p:cNvPr id="5" name="CasellaDiTesto 4"/>
          <p:cNvSpPr txBox="1"/>
          <p:nvPr/>
        </p:nvSpPr>
        <p:spPr>
          <a:xfrm>
            <a:off x="1110272" y="4637512"/>
            <a:ext cx="2550021" cy="644893"/>
          </a:xfrm>
          <a:prstGeom prst="rect">
            <a:avLst/>
          </a:prstGeom>
          <a:ln/>
        </p:spPr>
        <p:style>
          <a:lnRef idx="1">
            <a:schemeClr val="accent2"/>
          </a:lnRef>
          <a:fillRef idx="2">
            <a:schemeClr val="accent2"/>
          </a:fillRef>
          <a:effectRef idx="1">
            <a:schemeClr val="accent2"/>
          </a:effectRef>
          <a:fontRef idx="minor">
            <a:schemeClr val="dk1"/>
          </a:fontRef>
        </p:style>
        <p:txBody>
          <a:bodyPr vert="horz" wrap="none" lIns="81643" tIns="40817" rIns="81643" bIns="40817" anchor="t" anchorCtr="0" compatLnSpc="0">
            <a:spAutoFit/>
          </a:bodyPr>
          <a:lstStyle/>
          <a:p>
            <a:pPr defTabSz="829452" fontAlgn="auto" hangingPunct="0">
              <a:spcBef>
                <a:spcPts val="0"/>
              </a:spcBef>
              <a:spcAft>
                <a:spcPts val="0"/>
              </a:spcAft>
              <a:defRPr sz="1800" b="0" i="0" u="none" strike="noStrike" kern="0" cap="none" spc="0" baseline="0">
                <a:solidFill>
                  <a:srgbClr val="000000"/>
                </a:solidFill>
                <a:uFillTx/>
              </a:defRPr>
            </a:pPr>
            <a:r>
              <a:rPr lang="it-IT" sz="2200" dirty="0">
                <a:solidFill>
                  <a:srgbClr val="000000"/>
                </a:solidFill>
                <a:latin typeface="+mj-lt"/>
                <a:ea typeface="Microsoft YaHei" pitchFamily="2"/>
                <a:cs typeface="Mangal" pitchFamily="2"/>
              </a:rPr>
              <a:t>Una delle </a:t>
            </a:r>
            <a:r>
              <a:rPr lang="it-IT" sz="2200" dirty="0" smtClean="0">
                <a:solidFill>
                  <a:srgbClr val="000000"/>
                </a:solidFill>
                <a:latin typeface="+mj-lt"/>
                <a:ea typeface="Microsoft YaHei" pitchFamily="2"/>
                <a:cs typeface="Mangal" pitchFamily="2"/>
              </a:rPr>
              <a:t>baracche</a:t>
            </a:r>
            <a:endParaRPr lang="it-IT" sz="2200" dirty="0">
              <a:solidFill>
                <a:srgbClr val="000000"/>
              </a:solidFill>
              <a:latin typeface="+mj-lt"/>
              <a:ea typeface="Microsoft YaHei" pitchFamily="2"/>
              <a:cs typeface="Mangal" pitchFamily="2"/>
            </a:endParaRPr>
          </a:p>
          <a:p>
            <a:pPr defTabSz="829452" fontAlgn="auto" hangingPunct="0">
              <a:spcBef>
                <a:spcPts val="0"/>
              </a:spcBef>
              <a:spcAft>
                <a:spcPts val="0"/>
              </a:spcAft>
              <a:defRPr sz="1800" b="0" i="0" u="none" strike="noStrike" kern="0" cap="none" spc="0" baseline="0">
                <a:solidFill>
                  <a:srgbClr val="000000"/>
                </a:solidFill>
                <a:uFillTx/>
              </a:defRPr>
            </a:pPr>
            <a:endParaRPr lang="it-IT" sz="1600" dirty="0">
              <a:solidFill>
                <a:srgbClr val="000000"/>
              </a:solidFill>
              <a:latin typeface="Arial" pitchFamily="18"/>
              <a:ea typeface="Microsoft YaHei" pitchFamily="2"/>
              <a:cs typeface="Mangal" pitchFamily="2"/>
            </a:endParaRPr>
          </a:p>
        </p:txBody>
      </p:sp>
    </p:spTree>
  </p:cSld>
  <p:clrMapOvr>
    <a:masterClrMapping/>
  </p:clrMapOvr>
  <p:transition spd="slow">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olo 1"/>
          <p:cNvSpPr>
            <a:spLocks noGrp="1"/>
          </p:cNvSpPr>
          <p:nvPr>
            <p:ph type="title"/>
          </p:nvPr>
        </p:nvSpPr>
        <p:spPr/>
        <p:txBody>
          <a:bodyPr/>
          <a:lstStyle/>
          <a:p>
            <a:endParaRPr lang="it-IT" smtClean="0">
              <a:solidFill>
                <a:srgbClr val="9F7A70"/>
              </a:solidFill>
            </a:endParaRPr>
          </a:p>
        </p:txBody>
      </p:sp>
      <p:sp>
        <p:nvSpPr>
          <p:cNvPr id="3" name="Segnaposto contenuto 2"/>
          <p:cNvSpPr>
            <a:spLocks noGrp="1"/>
          </p:cNvSpPr>
          <p:nvPr>
            <p:ph sz="quarter" idx="1"/>
          </p:nvPr>
        </p:nvSpPr>
        <p:spPr>
          <a:xfrm>
            <a:off x="301752" y="2996952"/>
            <a:ext cx="8503920" cy="3102096"/>
          </a:xfrm>
          <a:ln/>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marL="274320" indent="-274320" fontAlgn="auto">
              <a:spcAft>
                <a:spcPts val="0"/>
              </a:spcAft>
              <a:buFont typeface="Wingdings 2"/>
              <a:buNone/>
              <a:defRPr/>
            </a:pPr>
            <a:r>
              <a:rPr lang="it-IT" dirty="0" smtClean="0"/>
              <a:t>    Questi tre ragazzi si chiamavano Peter, Thomas e </a:t>
            </a:r>
            <a:r>
              <a:rPr lang="it-IT" dirty="0" err="1" smtClean="0"/>
              <a:t>Arvid</a:t>
            </a:r>
            <a:r>
              <a:rPr lang="it-IT" dirty="0" smtClean="0"/>
              <a:t> e a tutti e tre piaceva lo swing. Inoltre, andavano tutti e tre contro le leggi del regime hitleriano perché portavano i capelli lunghi e perché non andavano alla scuola hitleriana. Il loro comportamento anticonformista era giudicato pericoloso e per questo la Gestapo minacciava di arrestarli e portarli nei campi di lavoro. Un giorno i tre amici dopo aver ballato lo swing in un locale, assistono ad un episodio che turba la loro serenità: una persona che stava scappando dai poliziotti e l'uomo, circondata si butta in mare, sotto i colpi della polizia. </a:t>
            </a:r>
            <a:endParaRPr lang="it-IT" dirty="0"/>
          </a:p>
        </p:txBody>
      </p:sp>
      <p:pic>
        <p:nvPicPr>
          <p:cNvPr id="15365" name="Picture 2" descr="http://theretroset.com/wp-content/uploads/2014/06/Swing-Kids.jpg"/>
          <p:cNvPicPr>
            <a:picLocks noChangeAspect="1" noChangeArrowheads="1"/>
          </p:cNvPicPr>
          <p:nvPr/>
        </p:nvPicPr>
        <p:blipFill>
          <a:blip r:embed="rId2" cstate="print"/>
          <a:srcRect/>
          <a:stretch>
            <a:fillRect/>
          </a:stretch>
        </p:blipFill>
        <p:spPr bwMode="auto">
          <a:xfrm>
            <a:off x="0" y="0"/>
            <a:ext cx="4284663" cy="2852738"/>
          </a:xfrm>
          <a:prstGeom prst="rect">
            <a:avLst/>
          </a:prstGeom>
          <a:noFill/>
          <a:ln w="9525">
            <a:noFill/>
            <a:miter lim="800000"/>
            <a:headEnd/>
            <a:tailEnd/>
          </a:ln>
        </p:spPr>
      </p:pic>
      <p:pic>
        <p:nvPicPr>
          <p:cNvPr id="15366" name="Picture 4" descr="http://www.scene-stealers.com/wp-content/uploads/2014/03/swing-kids.jpg"/>
          <p:cNvPicPr>
            <a:picLocks noChangeAspect="1" noChangeArrowheads="1"/>
          </p:cNvPicPr>
          <p:nvPr/>
        </p:nvPicPr>
        <p:blipFill>
          <a:blip r:embed="rId3" cstate="print"/>
          <a:srcRect/>
          <a:stretch>
            <a:fillRect/>
          </a:stretch>
        </p:blipFill>
        <p:spPr bwMode="auto">
          <a:xfrm>
            <a:off x="4859338" y="0"/>
            <a:ext cx="4284662" cy="2852738"/>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dirty="0" smtClean="0">
                <a:solidFill>
                  <a:srgbClr val="002060"/>
                </a:solidFill>
              </a:rPr>
              <a:t>Il Museo del deportato</a:t>
            </a:r>
            <a:endParaRPr lang="it-IT" dirty="0">
              <a:solidFill>
                <a:srgbClr val="002060"/>
              </a:solidFill>
            </a:endParaRPr>
          </a:p>
        </p:txBody>
      </p:sp>
      <p:sp>
        <p:nvSpPr>
          <p:cNvPr id="3" name="Segnaposto contenuto 2"/>
          <p:cNvSpPr>
            <a:spLocks noGrp="1"/>
          </p:cNvSpPr>
          <p:nvPr>
            <p:ph sz="quarter" idx="1"/>
          </p:nvPr>
        </p:nvSpPr>
        <p:spPr>
          <a:xfrm>
            <a:off x="0" y="1484784"/>
            <a:ext cx="9144000" cy="5040560"/>
          </a:xfrm>
        </p:spPr>
        <p:style>
          <a:lnRef idx="1">
            <a:schemeClr val="accent3"/>
          </a:lnRef>
          <a:fillRef idx="2">
            <a:schemeClr val="accent3"/>
          </a:fillRef>
          <a:effectRef idx="1">
            <a:schemeClr val="accent3"/>
          </a:effectRef>
          <a:fontRef idx="minor">
            <a:schemeClr val="dk1"/>
          </a:fontRef>
        </p:style>
        <p:txBody>
          <a:bodyPr/>
          <a:lstStyle/>
          <a:p>
            <a:r>
              <a:rPr lang="it-IT" sz="1800" dirty="0" smtClean="0"/>
              <a:t>Il Museo del deportato fu inaugurato  a Carpi nel 1973 per ricordare la deportazione attraverso graffiti e teche contenenti diversi oggetti e foto. Il museo presenta diverse stanze e in ciascuna stanza è trattato un argomento diverso, sempre riguardante la deportazione. Il museo fu creato grazie al sindaco Bruno </a:t>
            </a:r>
            <a:r>
              <a:rPr lang="it-IT" sz="1800" dirty="0" err="1" smtClean="0"/>
              <a:t>Losi</a:t>
            </a:r>
            <a:r>
              <a:rPr lang="it-IT" sz="1800" dirty="0" smtClean="0"/>
              <a:t> ed all'ANED. Nella prima stanza si trova una teca contenente dei tipi di terra dei diversi campi di concentramento e un graffito di Alberto </a:t>
            </a:r>
            <a:r>
              <a:rPr lang="it-IT" sz="1800" dirty="0" err="1" smtClean="0"/>
              <a:t>Longoni</a:t>
            </a:r>
            <a:r>
              <a:rPr lang="it-IT" sz="1800" dirty="0" smtClean="0"/>
              <a:t> che rappresenta dei deportati senza bocca e occhi, questo per dimostrare l'impossibilità dei deportati di esprimere la propria opinione e di vedere al di là delle mura. Sulle pareti di ogni stanza sono scritte delle frasi prese da “Le lettere dei condannati a morte della resistenza europea”. Nella terza stanza si trova un bozzetto di Pablo Picasso che rappresenta un deportato con la faccia piena di chiazze nere che rappresentano la morte. Nell'ultima stanza ci sono scritti i nomi di 14314 deportati morti (tra cui 67 martiri di </a:t>
            </a:r>
            <a:r>
              <a:rPr lang="it-IT" sz="1800" dirty="0" err="1" smtClean="0"/>
              <a:t>Fossoli</a:t>
            </a:r>
            <a:r>
              <a:rPr lang="it-IT" sz="1800" dirty="0" smtClean="0"/>
              <a:t>) e l'unico nome straniero è quello di Anna Frank, in quel periodo si stava traducendo il suo diario in italiano. Questa visita è stata molto interessante e toccante perché ci ha fatto affrontare più da vicino un avvenimento molto importante e drammatico della nostra storia e ci fa riflettere sul fatto che bisogna stare attenti perché una cosa così potrebbe riaccadere. </a:t>
            </a:r>
          </a:p>
          <a:p>
            <a:endParaRPr lang="it-IT" dirty="0"/>
          </a:p>
        </p:txBody>
      </p:sp>
    </p:spTree>
  </p:cSld>
  <p:clrMapOvr>
    <a:masterClrMapping/>
  </p:clrMapOvr>
  <p:transition spd="slow">
    <p:pull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sz="2800" dirty="0" smtClean="0">
                <a:solidFill>
                  <a:srgbClr val="002060"/>
                </a:solidFill>
              </a:rPr>
              <a:t>I campi di lavoro</a:t>
            </a:r>
            <a:endParaRPr lang="it-IT" sz="2800" dirty="0">
              <a:solidFill>
                <a:srgbClr val="002060"/>
              </a:solidFill>
            </a:endParaRPr>
          </a:p>
        </p:txBody>
      </p:sp>
      <p:sp>
        <p:nvSpPr>
          <p:cNvPr id="3" name="Segnaposto contenuto 2"/>
          <p:cNvSpPr>
            <a:spLocks noGrp="1"/>
          </p:cNvSpPr>
          <p:nvPr>
            <p:ph sz="quarter" idx="1"/>
          </p:nvPr>
        </p:nvSpPr>
        <p:spPr>
          <a:xfrm>
            <a:off x="179512" y="1052736"/>
            <a:ext cx="8784976" cy="3270104"/>
          </a:xfrm>
        </p:spPr>
        <p:style>
          <a:lnRef idx="1">
            <a:schemeClr val="accent5"/>
          </a:lnRef>
          <a:fillRef idx="2">
            <a:schemeClr val="accent5"/>
          </a:fillRef>
          <a:effectRef idx="1">
            <a:schemeClr val="accent5"/>
          </a:effectRef>
          <a:fontRef idx="minor">
            <a:schemeClr val="dk1"/>
          </a:fontRef>
        </p:style>
        <p:txBody>
          <a:bodyPr/>
          <a:lstStyle/>
          <a:p>
            <a:pPr marL="0" lvl="0" indent="0">
              <a:buNone/>
            </a:pPr>
            <a:r>
              <a:rPr lang="it-IT" sz="1800" dirty="0" smtClean="0"/>
              <a:t>Il campo di lavoro indica un luogo nel quale i reclusi sono costretti a lavorare in condizioni igieniche difficili e contro la loro volontà. Le assurde quote di produzione, la brutalità, la fame e la durezza di condizioni furono le principali ragioni dell'alto tasso di mortalità in questi campi. </a:t>
            </a:r>
          </a:p>
          <a:p>
            <a:pPr marL="0" lvl="0" indent="0">
              <a:buNone/>
            </a:pPr>
            <a:r>
              <a:rPr lang="it-IT" sz="1800" dirty="0" smtClean="0"/>
              <a:t>Essi venivano creati per lo sfruttamento della manodopera a bassissimo costo. I malati, gli anziani e i bambini venivano eliminati perché troppo deboli per i lavori. I prigionieri venivano sfruttati fino all'esaurimento delle forze.</a:t>
            </a:r>
          </a:p>
          <a:p>
            <a:pPr marL="0" lvl="0" indent="0">
              <a:buNone/>
            </a:pPr>
            <a:r>
              <a:rPr lang="it-IT" sz="1800" dirty="0" smtClean="0"/>
              <a:t>La vita media di un prigioniero era di un anno, perché l'alimentazione era insufficiente, gli abiti troppo leggeri per riparare dall'inverno, le condizioni igieniche disastrose, troppe ore di lavoro anche per persone bene alimentate. Fatica, freddo, fame, malattie portarono rapidamente alla morte.</a:t>
            </a:r>
          </a:p>
          <a:p>
            <a:pPr>
              <a:buNone/>
            </a:pPr>
            <a:endParaRPr lang="it-IT" sz="1800" dirty="0"/>
          </a:p>
        </p:txBody>
      </p:sp>
      <p:pic>
        <p:nvPicPr>
          <p:cNvPr id="4" name="Immagine 3"/>
          <p:cNvPicPr>
            <a:picLocks noChangeAspect="1"/>
          </p:cNvPicPr>
          <p:nvPr/>
        </p:nvPicPr>
        <p:blipFill>
          <a:blip r:embed="rId2" cstate="print">
            <a:alphaModFix/>
            <a:lum/>
          </a:blip>
          <a:srcRect/>
          <a:stretch>
            <a:fillRect/>
          </a:stretch>
        </p:blipFill>
        <p:spPr>
          <a:xfrm>
            <a:off x="3995936" y="4365104"/>
            <a:ext cx="4836000" cy="2325586"/>
          </a:xfrm>
          <a:prstGeom prst="rect">
            <a:avLst/>
          </a:prstGeom>
          <a:noFill/>
          <a:ln>
            <a:noFill/>
          </a:ln>
        </p:spPr>
      </p:pic>
      <p:sp>
        <p:nvSpPr>
          <p:cNvPr id="5" name="CasellaDiTesto 4"/>
          <p:cNvSpPr txBox="1"/>
          <p:nvPr/>
        </p:nvSpPr>
        <p:spPr>
          <a:xfrm>
            <a:off x="539552" y="5157192"/>
            <a:ext cx="280831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it-IT" dirty="0" smtClean="0">
                <a:latin typeface="+mj-lt"/>
              </a:rPr>
              <a:t>Gruppo di uomini liberati da un campo di lavoro</a:t>
            </a:r>
            <a:endParaRPr lang="it-IT" dirty="0">
              <a:latin typeface="+mj-lt"/>
            </a:endParaRPr>
          </a:p>
        </p:txBody>
      </p:sp>
    </p:spTree>
  </p:cSld>
  <p:clrMapOvr>
    <a:masterClrMapping/>
  </p:clrMapOvr>
  <p:transition spd="slow">
    <p:pull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dirty="0" smtClean="0">
                <a:solidFill>
                  <a:srgbClr val="002060"/>
                </a:solidFill>
              </a:rPr>
              <a:t>Il campo di </a:t>
            </a:r>
            <a:r>
              <a:rPr lang="it-IT" dirty="0" err="1" smtClean="0">
                <a:solidFill>
                  <a:srgbClr val="002060"/>
                </a:solidFill>
              </a:rPr>
              <a:t>Kahla</a:t>
            </a:r>
            <a:endParaRPr lang="it-IT" dirty="0">
              <a:solidFill>
                <a:srgbClr val="002060"/>
              </a:solidFill>
            </a:endParaRPr>
          </a:p>
        </p:txBody>
      </p:sp>
      <p:pic>
        <p:nvPicPr>
          <p:cNvPr id="4" name="Picture 6" descr="http://www.anpimacerata.it/deportazione/images/presen5.jpg"/>
          <p:cNvPicPr>
            <a:picLocks noGrp="1" noChangeAspect="1" noChangeArrowheads="1"/>
          </p:cNvPicPr>
          <p:nvPr>
            <p:ph sz="quarter" idx="1"/>
          </p:nvPr>
        </p:nvPicPr>
        <p:blipFill>
          <a:blip r:embed="rId2" cstate="print"/>
          <a:srcRect/>
          <a:stretch>
            <a:fillRect/>
          </a:stretch>
        </p:blipFill>
        <p:spPr bwMode="auto">
          <a:xfrm>
            <a:off x="497236" y="1052736"/>
            <a:ext cx="8036607" cy="4680520"/>
          </a:xfrm>
          <a:prstGeom prst="rect">
            <a:avLst/>
          </a:prstGeom>
          <a:noFill/>
        </p:spPr>
      </p:pic>
      <p:graphicFrame>
        <p:nvGraphicFramePr>
          <p:cNvPr id="5" name="Tabella 4"/>
          <p:cNvGraphicFramePr>
            <a:graphicFrameLocks noGrp="1"/>
          </p:cNvGraphicFramePr>
          <p:nvPr/>
        </p:nvGraphicFramePr>
        <p:xfrm>
          <a:off x="739588" y="5916706"/>
          <a:ext cx="7720844" cy="551329"/>
        </p:xfrm>
        <a:graphic>
          <a:graphicData uri="http://schemas.openxmlformats.org/drawingml/2006/table">
            <a:tbl>
              <a:tblPr/>
              <a:tblGrid>
                <a:gridCol w="7720844"/>
              </a:tblGrid>
              <a:tr h="551329">
                <a:tc>
                  <a:txBody>
                    <a:bodyPr/>
                    <a:lstStyle/>
                    <a:p>
                      <a:r>
                        <a:rPr lang="it-IT" dirty="0" smtClean="0"/>
                        <a:t>Miniera sotterranea in cui lavoravano</a:t>
                      </a:r>
                      <a:r>
                        <a:rPr lang="it-IT" baseline="0" dirty="0" smtClean="0"/>
                        <a:t> i prigionieri del campo di </a:t>
                      </a:r>
                      <a:r>
                        <a:rPr lang="it-IT" baseline="0" dirty="0" err="1" smtClean="0"/>
                        <a:t>Kahla</a:t>
                      </a:r>
                      <a:r>
                        <a:rPr lang="it-IT" baseline="0" dirty="0" smtClean="0"/>
                        <a:t>.</a:t>
                      </a:r>
                      <a:endParaRPr lang="it-IT"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ransition spd="slow">
    <p:pull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633412"/>
          </a:xfrm>
        </p:spPr>
        <p:style>
          <a:lnRef idx="1">
            <a:schemeClr val="accent2"/>
          </a:lnRef>
          <a:fillRef idx="2">
            <a:schemeClr val="accent2"/>
          </a:fillRef>
          <a:effectRef idx="1">
            <a:schemeClr val="accent2"/>
          </a:effectRef>
          <a:fontRef idx="minor">
            <a:schemeClr val="dk1"/>
          </a:fontRef>
        </p:style>
        <p:txBody>
          <a:bodyPr/>
          <a:lstStyle/>
          <a:p>
            <a:pPr eaLnBrk="1" hangingPunct="1"/>
            <a:r>
              <a:rPr lang="it-IT" sz="3400" b="1" dirty="0" smtClean="0">
                <a:solidFill>
                  <a:srgbClr val="002060"/>
                </a:solidFill>
              </a:rPr>
              <a:t>KAHLA</a:t>
            </a:r>
          </a:p>
        </p:txBody>
      </p:sp>
      <p:sp>
        <p:nvSpPr>
          <p:cNvPr id="4099" name="Rectangle 3"/>
          <p:cNvSpPr>
            <a:spLocks noGrp="1" noChangeArrowheads="1"/>
          </p:cNvSpPr>
          <p:nvPr>
            <p:ph type="body" idx="1"/>
          </p:nvPr>
        </p:nvSpPr>
        <p:spPr>
          <a:xfrm>
            <a:off x="107950" y="1052736"/>
            <a:ext cx="8856538" cy="5616624"/>
          </a:xfrm>
        </p:spPr>
        <p:style>
          <a:lnRef idx="1">
            <a:schemeClr val="accent1"/>
          </a:lnRef>
          <a:fillRef idx="2">
            <a:schemeClr val="accent1"/>
          </a:fillRef>
          <a:effectRef idx="1">
            <a:schemeClr val="accent1"/>
          </a:effectRef>
          <a:fontRef idx="minor">
            <a:schemeClr val="dk1"/>
          </a:fontRef>
        </p:style>
        <p:txBody>
          <a:bodyPr/>
          <a:lstStyle/>
          <a:p>
            <a:pPr eaLnBrk="1" hangingPunct="1">
              <a:buFontTx/>
              <a:buNone/>
            </a:pPr>
            <a:r>
              <a:rPr lang="it-IT" sz="2000" dirty="0" smtClean="0"/>
              <a:t>    </a:t>
            </a:r>
            <a:r>
              <a:rPr lang="it-IT" sz="2000" dirty="0" err="1" smtClean="0"/>
              <a:t>Kahla</a:t>
            </a:r>
            <a:r>
              <a:rPr lang="it-IT" sz="2000" dirty="0" smtClean="0"/>
              <a:t> è una cittadina della Turingia situata a circa 15 km da </a:t>
            </a:r>
            <a:r>
              <a:rPr lang="it-IT" sz="2000" dirty="0" err="1" smtClean="0"/>
              <a:t>Jena</a:t>
            </a:r>
            <a:r>
              <a:rPr lang="it-IT" sz="2000" dirty="0" smtClean="0"/>
              <a:t>. In questo piccolo paesino tedesco era presente un campo di lavoro dove i prigionieri lavoravano in condizioni disumane e morivano principalmente per il freddo, per la fame, per la mancanza di igiene e per le malattie. Si parla circa di 15 mila prigionieri e 6.000 morti. Il campo di </a:t>
            </a:r>
            <a:r>
              <a:rPr lang="it-IT" sz="2000" dirty="0" err="1" smtClean="0"/>
              <a:t>Kahla</a:t>
            </a:r>
            <a:r>
              <a:rPr lang="it-IT" sz="2000" dirty="0" smtClean="0"/>
              <a:t> era articolato in più Lager, tra questi vi era il “campo zero”, che era un campo di disciplina dal quale era molto difficile uscire vivi.</a:t>
            </a:r>
            <a:r>
              <a:rPr lang="it-IT" sz="2000" b="1" dirty="0" smtClean="0"/>
              <a:t> </a:t>
            </a:r>
          </a:p>
          <a:p>
            <a:pPr eaLnBrk="1" hangingPunct="1">
              <a:buFontTx/>
              <a:buNone/>
            </a:pPr>
            <a:r>
              <a:rPr lang="it-IT" sz="2000" dirty="0" smtClean="0"/>
              <a:t>    I prigionieri dovevano dormire su paglia o segatura, dovevano svolgere due turni giornalieri da dieci o dodici ore, compiere lunghi tragitti a piedi, non avevano vestiti per cambiarsi e mangiavano solo se si presentavano all’appello; il loro pasto era composto da una brodaglia di rape, da un pezzo di pane nero e talvolta da una fettina di salame, da un po’ di marmellata e da un pezzetto di margarina. Inoltre i deportati non potevano avere alcun contatto con la popolazione, non potevano ribellarsi, cercare di ricevere una porzione in più di cibo e non potevano nemmeno rallentare il lavoro. </a:t>
            </a:r>
            <a:r>
              <a:rPr lang="it-IT" sz="2000" dirty="0" err="1" smtClean="0"/>
              <a:t>Kahla</a:t>
            </a:r>
            <a:r>
              <a:rPr lang="it-IT" sz="2000" dirty="0" smtClean="0"/>
              <a:t> era sorvegliato dal generale delle SS Hans </a:t>
            </a:r>
            <a:r>
              <a:rPr lang="it-IT" sz="2000" dirty="0" err="1" smtClean="0"/>
              <a:t>Klammer</a:t>
            </a:r>
            <a:r>
              <a:rPr lang="it-IT" sz="2000" dirty="0" smtClean="0"/>
              <a:t> e anche da soldati italiani nazisti che si comportavano malissimo con i connazionali. </a:t>
            </a:r>
          </a:p>
        </p:txBody>
      </p:sp>
    </p:spTree>
  </p:cSld>
  <p:clrMapOvr>
    <a:masterClrMapping/>
  </p:clrMapOvr>
  <p:transition spd="slow">
    <p:pull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rafico kahla"/>
          <p:cNvPicPr>
            <a:picLocks noChangeAspect="1" noChangeArrowheads="1"/>
          </p:cNvPicPr>
          <p:nvPr/>
        </p:nvPicPr>
        <p:blipFill>
          <a:blip r:embed="rId2" cstate="print"/>
          <a:srcRect/>
          <a:stretch>
            <a:fillRect/>
          </a:stretch>
        </p:blipFill>
        <p:spPr bwMode="auto">
          <a:xfrm>
            <a:off x="179388" y="692150"/>
            <a:ext cx="8785225" cy="5791200"/>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1520" y="269875"/>
            <a:ext cx="4608512" cy="711200"/>
          </a:xfrm>
        </p:spPr>
        <p:style>
          <a:lnRef idx="1">
            <a:schemeClr val="accent1"/>
          </a:lnRef>
          <a:fillRef idx="2">
            <a:schemeClr val="accent1"/>
          </a:fillRef>
          <a:effectRef idx="1">
            <a:schemeClr val="accent1"/>
          </a:effectRef>
          <a:fontRef idx="minor">
            <a:schemeClr val="dk1"/>
          </a:fontRef>
        </p:style>
        <p:txBody>
          <a:bodyPr/>
          <a:lstStyle/>
          <a:p>
            <a:pPr algn="l" eaLnBrk="1" hangingPunct="1">
              <a:defRPr/>
            </a:pPr>
            <a:r>
              <a:rPr lang="it-IT" sz="3200" b="1" u="sng" smtClean="0">
                <a:solidFill>
                  <a:srgbClr val="002060"/>
                </a:solidFill>
                <a:effectLst>
                  <a:outerShdw blurRad="38100" dist="38100" dir="2700000" algn="tl">
                    <a:srgbClr val="C0C0C0"/>
                  </a:outerShdw>
                </a:effectLst>
              </a:rPr>
              <a:t>Caccia-bombardiere</a:t>
            </a:r>
          </a:p>
        </p:txBody>
      </p:sp>
      <p:pic>
        <p:nvPicPr>
          <p:cNvPr id="5123" name="Picture 3" descr="aereo caccia-bombardiere"/>
          <p:cNvPicPr>
            <a:picLocks noChangeAspect="1" noChangeArrowheads="1"/>
          </p:cNvPicPr>
          <p:nvPr/>
        </p:nvPicPr>
        <p:blipFill>
          <a:blip r:embed="rId2" cstate="print"/>
          <a:srcRect/>
          <a:stretch>
            <a:fillRect/>
          </a:stretch>
        </p:blipFill>
        <p:spPr bwMode="auto">
          <a:xfrm>
            <a:off x="4859338" y="333375"/>
            <a:ext cx="3792537" cy="2838450"/>
          </a:xfrm>
          <a:prstGeom prst="rect">
            <a:avLst/>
          </a:prstGeom>
          <a:noFill/>
          <a:ln w="9525">
            <a:noFill/>
            <a:miter lim="800000"/>
            <a:headEnd/>
            <a:tailEnd/>
          </a:ln>
        </p:spPr>
      </p:pic>
      <p:sp>
        <p:nvSpPr>
          <p:cNvPr id="5124" name="Rectangle 4"/>
          <p:cNvSpPr>
            <a:spLocks noGrp="1" noChangeArrowheads="1"/>
          </p:cNvSpPr>
          <p:nvPr>
            <p:ph type="body" idx="1"/>
          </p:nvPr>
        </p:nvSpPr>
        <p:spPr>
          <a:xfrm>
            <a:off x="467544" y="1052736"/>
            <a:ext cx="4320480" cy="5399658"/>
          </a:xfrm>
        </p:spPr>
        <p:style>
          <a:lnRef idx="1">
            <a:schemeClr val="accent2"/>
          </a:lnRef>
          <a:fillRef idx="2">
            <a:schemeClr val="accent2"/>
          </a:fillRef>
          <a:effectRef idx="1">
            <a:schemeClr val="accent2"/>
          </a:effectRef>
          <a:fontRef idx="minor">
            <a:schemeClr val="dk1"/>
          </a:fontRef>
        </p:style>
        <p:txBody>
          <a:bodyPr/>
          <a:lstStyle/>
          <a:p>
            <a:pPr eaLnBrk="1" hangingPunct="1">
              <a:lnSpc>
                <a:spcPct val="90000"/>
              </a:lnSpc>
              <a:buFontTx/>
              <a:buNone/>
            </a:pPr>
            <a:r>
              <a:rPr lang="it-IT" sz="2200" b="1" dirty="0" smtClean="0"/>
              <a:t>     </a:t>
            </a:r>
          </a:p>
          <a:p>
            <a:pPr eaLnBrk="1" hangingPunct="1">
              <a:lnSpc>
                <a:spcPct val="90000"/>
              </a:lnSpc>
              <a:buFontTx/>
              <a:buNone/>
            </a:pPr>
            <a:r>
              <a:rPr lang="it-IT" sz="2200" b="1" dirty="0" smtClean="0"/>
              <a:t>    </a:t>
            </a:r>
            <a:r>
              <a:rPr lang="it-IT" sz="2200" dirty="0" err="1" smtClean="0"/>
              <a:t>Kahla</a:t>
            </a:r>
            <a:r>
              <a:rPr lang="it-IT" sz="2200" dirty="0" smtClean="0"/>
              <a:t> era stata scelta dal </a:t>
            </a:r>
            <a:r>
              <a:rPr lang="it-IT" sz="2200" dirty="0" err="1" smtClean="0"/>
              <a:t>Reimagh</a:t>
            </a:r>
            <a:r>
              <a:rPr lang="it-IT" sz="2200" dirty="0" smtClean="0"/>
              <a:t> per la sua vicinanza a colline adatte a ospitare fabbriche sotterranee per la realizzazione di armi, tra queste il micidiale aereo caccia-bombardiere: un nuovo modello progettato da </a:t>
            </a:r>
            <a:r>
              <a:rPr lang="it-IT" sz="2200" dirty="0" err="1" smtClean="0"/>
              <a:t>Goring</a:t>
            </a:r>
            <a:r>
              <a:rPr lang="it-IT" sz="2200" dirty="0" smtClean="0"/>
              <a:t> per reagire ai bombardamenti nemici. Questi aerei erano molto veloci, ma non avendo un impianto di frenata  abbastanza sviluppato, si schiantavano sempre nell’atterraggio.</a:t>
            </a:r>
          </a:p>
        </p:txBody>
      </p:sp>
      <p:sp>
        <p:nvSpPr>
          <p:cNvPr id="5125" name="Text Box 5"/>
          <p:cNvSpPr txBox="1">
            <a:spLocks noChangeArrowheads="1"/>
          </p:cNvSpPr>
          <p:nvPr/>
        </p:nvSpPr>
        <p:spPr bwMode="auto">
          <a:xfrm>
            <a:off x="4859338" y="3113088"/>
            <a:ext cx="3744912" cy="244475"/>
          </a:xfrm>
          <a:prstGeom prst="rect">
            <a:avLst/>
          </a:prstGeom>
          <a:noFill/>
          <a:ln w="9525">
            <a:noFill/>
            <a:miter lim="800000"/>
            <a:headEnd/>
            <a:tailEnd/>
          </a:ln>
        </p:spPr>
        <p:txBody>
          <a:bodyPr>
            <a:spAutoFit/>
          </a:bodyPr>
          <a:lstStyle/>
          <a:p>
            <a:pPr algn="ctr">
              <a:spcBef>
                <a:spcPct val="50000"/>
              </a:spcBef>
            </a:pPr>
            <a:r>
              <a:rPr lang="it-IT" sz="1000"/>
              <a:t>Caccia-bombardiere</a:t>
            </a:r>
          </a:p>
        </p:txBody>
      </p:sp>
      <p:pic>
        <p:nvPicPr>
          <p:cNvPr id="5126" name="Picture 6" descr="pista di decollo dell'aereo"/>
          <p:cNvPicPr>
            <a:picLocks noChangeAspect="1" noChangeArrowheads="1"/>
          </p:cNvPicPr>
          <p:nvPr/>
        </p:nvPicPr>
        <p:blipFill>
          <a:blip r:embed="rId3" cstate="print"/>
          <a:srcRect/>
          <a:stretch>
            <a:fillRect/>
          </a:stretch>
        </p:blipFill>
        <p:spPr bwMode="auto">
          <a:xfrm>
            <a:off x="5364163" y="3429000"/>
            <a:ext cx="2647950" cy="2952750"/>
          </a:xfrm>
          <a:prstGeom prst="rect">
            <a:avLst/>
          </a:prstGeom>
          <a:noFill/>
          <a:ln w="9525">
            <a:noFill/>
            <a:miter lim="800000"/>
            <a:headEnd/>
            <a:tailEnd/>
          </a:ln>
        </p:spPr>
      </p:pic>
      <p:sp>
        <p:nvSpPr>
          <p:cNvPr id="5127" name="Text Box 7"/>
          <p:cNvSpPr txBox="1">
            <a:spLocks noChangeArrowheads="1"/>
          </p:cNvSpPr>
          <p:nvPr/>
        </p:nvSpPr>
        <p:spPr bwMode="auto">
          <a:xfrm>
            <a:off x="5867400" y="6524625"/>
            <a:ext cx="2305050" cy="366713"/>
          </a:xfrm>
          <a:prstGeom prst="rect">
            <a:avLst/>
          </a:prstGeom>
          <a:noFill/>
          <a:ln w="9525">
            <a:noFill/>
            <a:miter lim="800000"/>
            <a:headEnd/>
            <a:tailEnd/>
          </a:ln>
        </p:spPr>
        <p:txBody>
          <a:bodyPr>
            <a:spAutoFit/>
          </a:bodyPr>
          <a:lstStyle/>
          <a:p>
            <a:pPr algn="ctr">
              <a:spcBef>
                <a:spcPct val="50000"/>
              </a:spcBef>
            </a:pPr>
            <a:endParaRPr lang="it-IT" sz="1800"/>
          </a:p>
        </p:txBody>
      </p:sp>
      <p:sp>
        <p:nvSpPr>
          <p:cNvPr id="5128" name="Text Box 8"/>
          <p:cNvSpPr txBox="1">
            <a:spLocks noChangeArrowheads="1"/>
          </p:cNvSpPr>
          <p:nvPr/>
        </p:nvSpPr>
        <p:spPr bwMode="auto">
          <a:xfrm>
            <a:off x="5219700" y="6381750"/>
            <a:ext cx="3097213" cy="244475"/>
          </a:xfrm>
          <a:prstGeom prst="rect">
            <a:avLst/>
          </a:prstGeom>
          <a:noFill/>
          <a:ln w="9525">
            <a:noFill/>
            <a:miter lim="800000"/>
            <a:headEnd/>
            <a:tailEnd/>
          </a:ln>
        </p:spPr>
        <p:txBody>
          <a:bodyPr>
            <a:spAutoFit/>
          </a:bodyPr>
          <a:lstStyle/>
          <a:p>
            <a:pPr algn="ctr">
              <a:spcBef>
                <a:spcPct val="50000"/>
              </a:spcBef>
            </a:pPr>
            <a:r>
              <a:rPr lang="it-IT" sz="1000"/>
              <a:t>Pista di decollo</a:t>
            </a:r>
          </a:p>
        </p:txBody>
      </p:sp>
    </p:spTree>
  </p:cSld>
  <p:clrMapOvr>
    <a:masterClrMapping/>
  </p:clrMapOvr>
  <p:transition spd="slow">
    <p:pull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633412"/>
          </a:xfrm>
        </p:spPr>
        <p:style>
          <a:lnRef idx="1">
            <a:schemeClr val="accent2"/>
          </a:lnRef>
          <a:fillRef idx="2">
            <a:schemeClr val="accent2"/>
          </a:fillRef>
          <a:effectRef idx="1">
            <a:schemeClr val="accent2"/>
          </a:effectRef>
          <a:fontRef idx="minor">
            <a:schemeClr val="dk1"/>
          </a:fontRef>
        </p:style>
        <p:txBody>
          <a:bodyPr/>
          <a:lstStyle/>
          <a:p>
            <a:pPr algn="l" eaLnBrk="1" hangingPunct="1">
              <a:defRPr/>
            </a:pPr>
            <a:r>
              <a:rPr lang="it-IT" sz="3200" b="1" dirty="0" smtClean="0">
                <a:solidFill>
                  <a:srgbClr val="002060"/>
                </a:solidFill>
                <a:effectLst>
                  <a:outerShdw blurRad="38100" dist="38100" dir="2700000" algn="tl">
                    <a:srgbClr val="C0C0C0"/>
                  </a:outerShdw>
                </a:effectLst>
              </a:rPr>
              <a:t>I deportati di </a:t>
            </a:r>
            <a:r>
              <a:rPr lang="it-IT" sz="3200" b="1" dirty="0" err="1" smtClean="0">
                <a:solidFill>
                  <a:srgbClr val="002060"/>
                </a:solidFill>
                <a:effectLst>
                  <a:outerShdw blurRad="38100" dist="38100" dir="2700000" algn="tl">
                    <a:srgbClr val="C0C0C0"/>
                  </a:outerShdw>
                </a:effectLst>
              </a:rPr>
              <a:t>Castelnovo</a:t>
            </a:r>
            <a:r>
              <a:rPr lang="it-IT" sz="3200" b="1" dirty="0" smtClean="0">
                <a:solidFill>
                  <a:srgbClr val="002060"/>
                </a:solidFill>
                <a:effectLst>
                  <a:outerShdw blurRad="38100" dist="38100" dir="2700000" algn="tl">
                    <a:srgbClr val="C0C0C0"/>
                  </a:outerShdw>
                </a:effectLst>
              </a:rPr>
              <a:t> ne’ Monti</a:t>
            </a:r>
          </a:p>
        </p:txBody>
      </p:sp>
      <p:sp>
        <p:nvSpPr>
          <p:cNvPr id="8195" name="Rectangle 3"/>
          <p:cNvSpPr>
            <a:spLocks noGrp="1" noChangeArrowheads="1"/>
          </p:cNvSpPr>
          <p:nvPr>
            <p:ph type="body" idx="1"/>
          </p:nvPr>
        </p:nvSpPr>
        <p:spPr>
          <a:xfrm>
            <a:off x="34925" y="1556792"/>
            <a:ext cx="8857555" cy="4680520"/>
          </a:xfrm>
        </p:spPr>
        <p:style>
          <a:lnRef idx="1">
            <a:schemeClr val="accent3"/>
          </a:lnRef>
          <a:fillRef idx="2">
            <a:schemeClr val="accent3"/>
          </a:fillRef>
          <a:effectRef idx="1">
            <a:schemeClr val="accent3"/>
          </a:effectRef>
          <a:fontRef idx="minor">
            <a:schemeClr val="dk1"/>
          </a:fontRef>
        </p:style>
        <p:txBody>
          <a:bodyPr/>
          <a:lstStyle/>
          <a:p>
            <a:pPr eaLnBrk="1" hangingPunct="1">
              <a:lnSpc>
                <a:spcPct val="80000"/>
              </a:lnSpc>
              <a:buFontTx/>
              <a:buNone/>
            </a:pPr>
            <a:r>
              <a:rPr lang="it-IT" sz="2200" dirty="0" smtClean="0"/>
              <a:t>     La deportazione in questo paesino tedesco riguardò anche </a:t>
            </a:r>
            <a:r>
              <a:rPr lang="it-IT" sz="2200" dirty="0" err="1" smtClean="0"/>
              <a:t>Castelnovo</a:t>
            </a:r>
            <a:r>
              <a:rPr lang="it-IT" sz="2200" dirty="0" smtClean="0"/>
              <a:t> ne’ Monti: tra il 7 e il 10 ottobre 1944 tutti gli uomini furono chiamati alla Casa del Fascio (attuale Cinema </a:t>
            </a:r>
            <a:r>
              <a:rPr lang="it-IT" sz="2200" dirty="0" err="1" smtClean="0"/>
              <a:t>Bismantova</a:t>
            </a:r>
            <a:r>
              <a:rPr lang="it-IT" sz="2200" dirty="0" smtClean="0"/>
              <a:t>) per ricevere una carta di identità valida per circolare liberamente; in realtà era un tranello e tutti i presenti, circa un’ottantina, furono imprigionati e furono portati prima a </a:t>
            </a:r>
            <a:r>
              <a:rPr lang="it-IT" sz="2200" dirty="0" err="1" smtClean="0"/>
              <a:t>Fossoli</a:t>
            </a:r>
            <a:r>
              <a:rPr lang="it-IT" sz="2200" dirty="0" smtClean="0"/>
              <a:t>, poi a Verona e infine in Germania. Sette </a:t>
            </a:r>
            <a:r>
              <a:rPr lang="it-IT" sz="2200" dirty="0" err="1" smtClean="0"/>
              <a:t>castelnovesi</a:t>
            </a:r>
            <a:r>
              <a:rPr lang="it-IT" sz="2200" dirty="0" smtClean="0"/>
              <a:t> non fecero più ritorno a casa; furono:</a:t>
            </a:r>
          </a:p>
          <a:p>
            <a:pPr eaLnBrk="1" hangingPunct="1">
              <a:lnSpc>
                <a:spcPct val="80000"/>
              </a:lnSpc>
              <a:buFontTx/>
              <a:buNone/>
            </a:pPr>
            <a:r>
              <a:rPr lang="it-IT" sz="2200" dirty="0" smtClean="0"/>
              <a:t>    </a:t>
            </a:r>
            <a:r>
              <a:rPr lang="it-IT" sz="2200" b="1" i="1" u="sng" dirty="0" smtClean="0"/>
              <a:t>Bezzi </a:t>
            </a:r>
            <a:r>
              <a:rPr lang="it-IT" sz="2200" b="1" i="1" u="sng" dirty="0" err="1" smtClean="0"/>
              <a:t>Inello</a:t>
            </a:r>
            <a:r>
              <a:rPr lang="it-IT" sz="2200" b="1" i="1" u="sng" dirty="0" smtClean="0"/>
              <a:t>, Anselmo e Renato Guidi, Pierino </a:t>
            </a:r>
            <a:r>
              <a:rPr lang="it-IT" sz="2200" b="1" i="1" u="sng" dirty="0" err="1" smtClean="0"/>
              <a:t>Ruffini</a:t>
            </a:r>
            <a:r>
              <a:rPr lang="it-IT" sz="2200" b="1" i="1" u="sng" dirty="0" smtClean="0"/>
              <a:t>, Roberto Carlini, Francesco Toschi e </a:t>
            </a:r>
            <a:r>
              <a:rPr lang="it-IT" sz="2200" b="1" i="1" u="sng" dirty="0" err="1" smtClean="0"/>
              <a:t>Zuccolini</a:t>
            </a:r>
            <a:r>
              <a:rPr lang="it-IT" sz="2200" b="1" i="1" u="sng" dirty="0" smtClean="0"/>
              <a:t> Ermete. </a:t>
            </a:r>
          </a:p>
          <a:p>
            <a:pPr eaLnBrk="1" hangingPunct="1">
              <a:lnSpc>
                <a:spcPct val="80000"/>
              </a:lnSpc>
              <a:buFontTx/>
              <a:buNone/>
            </a:pPr>
            <a:r>
              <a:rPr lang="it-IT" sz="2200" dirty="0" smtClean="0"/>
              <a:t>    Ad esempio Francesco Toschi viveva a Casalgrande e dopo aver perso la moglie si trasferì a </a:t>
            </a:r>
            <a:r>
              <a:rPr lang="it-IT" sz="2200" dirty="0" err="1" smtClean="0"/>
              <a:t>Castelnovo</a:t>
            </a:r>
            <a:r>
              <a:rPr lang="it-IT" sz="2200" dirty="0" smtClean="0"/>
              <a:t>, per essere aiutato da sua suocera a crescere i cinque figli; egli dal campo riuscì a mandare a casa due lettere in cui si preoccupò per i figli e fece anche i nomi di coloro che erano con lui in modo da fornire notizie anche alle altre famiglie.</a:t>
            </a:r>
          </a:p>
        </p:txBody>
      </p:sp>
    </p:spTree>
  </p:cSld>
  <p:clrMapOvr>
    <a:masterClrMapping/>
  </p:clrMapOvr>
  <p:transition spd="slow">
    <p:pull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633412"/>
          </a:xfrm>
        </p:spPr>
        <p:style>
          <a:lnRef idx="1">
            <a:schemeClr val="accent2"/>
          </a:lnRef>
          <a:fillRef idx="2">
            <a:schemeClr val="accent2"/>
          </a:fillRef>
          <a:effectRef idx="1">
            <a:schemeClr val="accent2"/>
          </a:effectRef>
          <a:fontRef idx="minor">
            <a:schemeClr val="dk1"/>
          </a:fontRef>
        </p:style>
        <p:txBody>
          <a:bodyPr/>
          <a:lstStyle/>
          <a:p>
            <a:pPr eaLnBrk="1" hangingPunct="1">
              <a:defRPr/>
            </a:pPr>
            <a:r>
              <a:rPr lang="it-IT" sz="3200" b="1" dirty="0" err="1" smtClean="0">
                <a:solidFill>
                  <a:srgbClr val="002060"/>
                </a:solidFill>
                <a:effectLst>
                  <a:outerShdw blurRad="38100" dist="38100" dir="2700000" algn="tl">
                    <a:srgbClr val="C0C0C0"/>
                  </a:outerShdw>
                </a:effectLst>
              </a:rPr>
              <a:t>Kahla</a:t>
            </a:r>
            <a:r>
              <a:rPr lang="it-IT" sz="3200" b="1" dirty="0" smtClean="0">
                <a:solidFill>
                  <a:srgbClr val="002060"/>
                </a:solidFill>
                <a:effectLst>
                  <a:outerShdw blurRad="38100" dist="38100" dir="2700000" algn="tl">
                    <a:srgbClr val="C0C0C0"/>
                  </a:outerShdw>
                </a:effectLst>
              </a:rPr>
              <a:t> e la fine della guerra</a:t>
            </a:r>
          </a:p>
        </p:txBody>
      </p:sp>
      <p:sp>
        <p:nvSpPr>
          <p:cNvPr id="9219" name="Rectangle 3"/>
          <p:cNvSpPr>
            <a:spLocks noGrp="1" noChangeArrowheads="1"/>
          </p:cNvSpPr>
          <p:nvPr>
            <p:ph type="body" idx="1"/>
          </p:nvPr>
        </p:nvSpPr>
        <p:spPr>
          <a:xfrm>
            <a:off x="0" y="1628800"/>
            <a:ext cx="8784530" cy="4641379"/>
          </a:xfrm>
        </p:spPr>
        <p:style>
          <a:lnRef idx="1">
            <a:schemeClr val="accent1"/>
          </a:lnRef>
          <a:fillRef idx="2">
            <a:schemeClr val="accent1"/>
          </a:fillRef>
          <a:effectRef idx="1">
            <a:schemeClr val="accent1"/>
          </a:effectRef>
          <a:fontRef idx="minor">
            <a:schemeClr val="dk1"/>
          </a:fontRef>
        </p:style>
        <p:txBody>
          <a:bodyPr/>
          <a:lstStyle/>
          <a:p>
            <a:pPr eaLnBrk="1" hangingPunct="1">
              <a:lnSpc>
                <a:spcPct val="90000"/>
              </a:lnSpc>
              <a:spcBef>
                <a:spcPct val="50000"/>
              </a:spcBef>
              <a:buFontTx/>
              <a:buNone/>
            </a:pPr>
            <a:r>
              <a:rPr lang="it-IT" sz="2400" dirty="0" smtClean="0"/>
              <a:t>    </a:t>
            </a:r>
          </a:p>
          <a:p>
            <a:pPr eaLnBrk="1" hangingPunct="1">
              <a:lnSpc>
                <a:spcPct val="90000"/>
              </a:lnSpc>
              <a:spcBef>
                <a:spcPct val="50000"/>
              </a:spcBef>
              <a:buFontTx/>
              <a:buNone/>
            </a:pPr>
            <a:r>
              <a:rPr lang="it-IT" sz="2400" dirty="0" smtClean="0"/>
              <a:t>    A </a:t>
            </a:r>
            <a:r>
              <a:rPr lang="it-IT" sz="2200" dirty="0" err="1" smtClean="0"/>
              <a:t>Kahla</a:t>
            </a:r>
            <a:r>
              <a:rPr lang="it-IT" sz="2200" dirty="0" smtClean="0"/>
              <a:t> quando la guerra stava giungendo al termine e i tedeschi erano in prossimità di una sconfitta, i nazisti pensarono di uccidere tutti i prigionieri utilizzando del cianuro mescolato nel cibo, per fortuna però il farmacista si rifiutò di venderlo; così pensarono di farli esplodere nei 32 km di gallerie, ma anche questo piano fallì. Il Lager di </a:t>
            </a:r>
            <a:r>
              <a:rPr lang="it-IT" sz="2200" dirty="0" err="1" smtClean="0"/>
              <a:t>Kahla</a:t>
            </a:r>
            <a:r>
              <a:rPr lang="it-IT" sz="2200" dirty="0" smtClean="0"/>
              <a:t> fu liberato dagli alleati il 12 aprile 1945 e furono messi in salvo 8847 deportati, principalmente russi e italiani, di questi però il 15% morì di malattia dopo essere da poco tornato a casa. Un’ altra cosa veramente scandalosa fu il fatto che nel 1945, quando bisognava smaltire i cadaveri del campo, il sindaco di </a:t>
            </a:r>
            <a:r>
              <a:rPr lang="it-IT" sz="2200" dirty="0" err="1" smtClean="0"/>
              <a:t>Kahla</a:t>
            </a:r>
            <a:r>
              <a:rPr lang="it-IT" sz="2200" dirty="0" smtClean="0"/>
              <a:t> non si preoccupò di dare un nome alle vittime, anzi pensò che costruire loro delle tombe fosse solo uno spreco di denaro. </a:t>
            </a:r>
          </a:p>
          <a:p>
            <a:pPr eaLnBrk="1" hangingPunct="1">
              <a:lnSpc>
                <a:spcPct val="90000"/>
              </a:lnSpc>
              <a:spcBef>
                <a:spcPct val="50000"/>
              </a:spcBef>
              <a:buFontTx/>
              <a:buNone/>
            </a:pPr>
            <a:endParaRPr lang="it-IT" sz="2200" b="1" dirty="0" smtClean="0"/>
          </a:p>
          <a:p>
            <a:pPr eaLnBrk="1" hangingPunct="1">
              <a:lnSpc>
                <a:spcPct val="90000"/>
              </a:lnSpc>
              <a:buFontTx/>
              <a:buNone/>
            </a:pPr>
            <a:endParaRPr lang="it-IT" sz="2200" b="1" dirty="0" smtClean="0"/>
          </a:p>
        </p:txBody>
      </p:sp>
    </p:spTree>
  </p:cSld>
  <p:clrMapOvr>
    <a:masterClrMapping/>
  </p:clrMapOvr>
  <p:transition spd="slow">
    <p:pull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7544" y="260648"/>
            <a:ext cx="8229600" cy="706437"/>
          </a:xfrm>
        </p:spPr>
        <p:style>
          <a:lnRef idx="1">
            <a:schemeClr val="dk1"/>
          </a:lnRef>
          <a:fillRef idx="2">
            <a:schemeClr val="dk1"/>
          </a:fillRef>
          <a:effectRef idx="1">
            <a:schemeClr val="dk1"/>
          </a:effectRef>
          <a:fontRef idx="minor">
            <a:schemeClr val="dk1"/>
          </a:fontRef>
        </p:style>
        <p:txBody>
          <a:bodyPr/>
          <a:lstStyle/>
          <a:p>
            <a:pPr eaLnBrk="1" hangingPunct="1"/>
            <a:r>
              <a:rPr lang="it-IT" sz="3200" b="1" dirty="0" smtClean="0">
                <a:solidFill>
                  <a:srgbClr val="002060"/>
                </a:solidFill>
              </a:rPr>
              <a:t>LE NOSTRE CONSIDERAZIONI</a:t>
            </a:r>
          </a:p>
        </p:txBody>
      </p:sp>
      <p:sp>
        <p:nvSpPr>
          <p:cNvPr id="10243" name="Rectangle 3"/>
          <p:cNvSpPr>
            <a:spLocks noGrp="1" noChangeArrowheads="1"/>
          </p:cNvSpPr>
          <p:nvPr>
            <p:ph type="body" idx="1"/>
          </p:nvPr>
        </p:nvSpPr>
        <p:spPr>
          <a:xfrm>
            <a:off x="900113" y="1556791"/>
            <a:ext cx="7488237" cy="4536033"/>
          </a:xfrm>
        </p:spPr>
        <p:style>
          <a:lnRef idx="1">
            <a:schemeClr val="dk1"/>
          </a:lnRef>
          <a:fillRef idx="2">
            <a:schemeClr val="dk1"/>
          </a:fillRef>
          <a:effectRef idx="1">
            <a:schemeClr val="dk1"/>
          </a:effectRef>
          <a:fontRef idx="minor">
            <a:schemeClr val="dk1"/>
          </a:fontRef>
        </p:style>
        <p:txBody>
          <a:bodyPr/>
          <a:lstStyle/>
          <a:p>
            <a:pPr algn="ctr" eaLnBrk="1" hangingPunct="1">
              <a:lnSpc>
                <a:spcPct val="90000"/>
              </a:lnSpc>
              <a:spcBef>
                <a:spcPct val="50000"/>
              </a:spcBef>
              <a:buFontTx/>
              <a:buNone/>
            </a:pPr>
            <a:r>
              <a:rPr lang="it-IT" sz="2400" dirty="0" smtClean="0"/>
              <a:t>   </a:t>
            </a:r>
            <a:r>
              <a:rPr lang="it-IT" sz="2400" b="1" dirty="0" smtClean="0"/>
              <a:t>Noi in questo momento facciamo veramente fatica a capire come delle persone siano arrivate a fare tanto male ad altri esseri umani, in nome delle differenze di “razza”. Siamo certi che trovare una spiegazione a tutto questo odio sia molto importante, ma è sicuramente più importante cercare di non dimenticare mai cosa è accaduto e cercare di ridare un nome alle vittime che hanno perso la vita in queste atrocità. Infatti crediamo che questo sia l’unico modo per evitare che riaccada una tragedia simile.</a:t>
            </a:r>
          </a:p>
          <a:p>
            <a:pPr algn="ctr" eaLnBrk="1" hangingPunct="1">
              <a:lnSpc>
                <a:spcPct val="90000"/>
              </a:lnSpc>
            </a:pPr>
            <a:endParaRPr lang="it-IT" sz="2400" b="1" dirty="0" smtClean="0"/>
          </a:p>
        </p:txBody>
      </p:sp>
    </p:spTree>
  </p:cSld>
  <p:clrMapOvr>
    <a:masterClrMapping/>
  </p:clrMapOvr>
  <p:transition spd="slow">
    <p:pull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250825" y="188913"/>
            <a:ext cx="8569325" cy="1231106"/>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50000"/>
              </a:spcBef>
            </a:pPr>
            <a:r>
              <a:rPr lang="it-IT" sz="3200" dirty="0" smtClean="0">
                <a:solidFill>
                  <a:srgbClr val="FF0000"/>
                </a:solidFill>
              </a:rPr>
              <a:t> </a:t>
            </a:r>
            <a:r>
              <a:rPr lang="it-IT" sz="2800" dirty="0" smtClean="0">
                <a:solidFill>
                  <a:srgbClr val="002060"/>
                </a:solidFill>
              </a:rPr>
              <a:t>VIAGGIO </a:t>
            </a:r>
            <a:r>
              <a:rPr lang="it-IT" sz="2800" dirty="0">
                <a:solidFill>
                  <a:srgbClr val="002060"/>
                </a:solidFill>
              </a:rPr>
              <a:t>IN </a:t>
            </a:r>
            <a:r>
              <a:rPr lang="it-IT" sz="2800" dirty="0" smtClean="0">
                <a:solidFill>
                  <a:srgbClr val="002060"/>
                </a:solidFill>
              </a:rPr>
              <a:t>GERMANIA </a:t>
            </a:r>
            <a:r>
              <a:rPr lang="it-IT" sz="2800" dirty="0">
                <a:solidFill>
                  <a:srgbClr val="002060"/>
                </a:solidFill>
              </a:rPr>
              <a:t>–  </a:t>
            </a:r>
            <a:r>
              <a:rPr lang="it-IT" sz="2800" dirty="0" smtClean="0">
                <a:solidFill>
                  <a:srgbClr val="002060"/>
                </a:solidFill>
              </a:rPr>
              <a:t>02-05 dicembre 2015</a:t>
            </a:r>
            <a:endParaRPr lang="it-IT" sz="1400" dirty="0" smtClean="0">
              <a:solidFill>
                <a:srgbClr val="002060"/>
              </a:solidFill>
            </a:endParaRPr>
          </a:p>
          <a:p>
            <a:pPr algn="ctr">
              <a:spcBef>
                <a:spcPct val="50000"/>
              </a:spcBef>
            </a:pPr>
            <a:endParaRPr lang="it-IT" sz="2800" dirty="0">
              <a:solidFill>
                <a:srgbClr val="002060"/>
              </a:solidFill>
            </a:endParaRPr>
          </a:p>
        </p:txBody>
      </p:sp>
      <p:sp>
        <p:nvSpPr>
          <p:cNvPr id="2054" name="Text Box 6"/>
          <p:cNvSpPr txBox="1">
            <a:spLocks noChangeArrowheads="1"/>
          </p:cNvSpPr>
          <p:nvPr/>
        </p:nvSpPr>
        <p:spPr bwMode="auto">
          <a:xfrm>
            <a:off x="395536" y="1556792"/>
            <a:ext cx="4321175" cy="452431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l">
              <a:spcBef>
                <a:spcPct val="50000"/>
              </a:spcBef>
            </a:pPr>
            <a:r>
              <a:rPr lang="it-IT" sz="2400" dirty="0"/>
              <a:t>Tra il 2 e il 5 dicembre </a:t>
            </a:r>
            <a:r>
              <a:rPr lang="it-IT" sz="2400" dirty="0" smtClean="0"/>
              <a:t>la classe III B ha intrapreso </a:t>
            </a:r>
            <a:r>
              <a:rPr lang="it-IT" sz="2400" dirty="0"/>
              <a:t>un viaggio in Germania per continuare a raccogliere informazioni e per documentarci di persona sul progetto “</a:t>
            </a:r>
            <a:r>
              <a:rPr lang="it-IT" sz="2400" dirty="0" err="1"/>
              <a:t>Kahla</a:t>
            </a:r>
            <a:r>
              <a:rPr lang="it-IT" sz="2400" dirty="0"/>
              <a:t>”, già iniziato </a:t>
            </a:r>
            <a:r>
              <a:rPr lang="it-IT" sz="2400" dirty="0" smtClean="0"/>
              <a:t>a scuola. </a:t>
            </a:r>
            <a:r>
              <a:rPr lang="it-IT" sz="2400" dirty="0"/>
              <a:t>Di conseguenza è facile capire che il fulcro della gita è stato la visita al campo di lavoro di </a:t>
            </a:r>
            <a:r>
              <a:rPr lang="it-IT" sz="2400" dirty="0" err="1"/>
              <a:t>Kahla</a:t>
            </a:r>
            <a:r>
              <a:rPr lang="it-IT" sz="2400" dirty="0"/>
              <a:t> e a seguire al campo di </a:t>
            </a:r>
            <a:r>
              <a:rPr lang="it-IT" sz="2400" dirty="0" err="1"/>
              <a:t>Buchenwald</a:t>
            </a:r>
            <a:r>
              <a:rPr lang="it-IT" sz="1800" dirty="0"/>
              <a:t>. </a:t>
            </a:r>
          </a:p>
        </p:txBody>
      </p:sp>
      <p:pic>
        <p:nvPicPr>
          <p:cNvPr id="2056" name="Picture 8" descr="Gita Marco Muro Kalha"/>
          <p:cNvPicPr>
            <a:picLocks noChangeAspect="1" noChangeArrowheads="1"/>
          </p:cNvPicPr>
          <p:nvPr/>
        </p:nvPicPr>
        <p:blipFill>
          <a:blip r:embed="rId2" cstate="print"/>
          <a:srcRect/>
          <a:stretch>
            <a:fillRect/>
          </a:stretch>
        </p:blipFill>
        <p:spPr bwMode="auto">
          <a:xfrm>
            <a:off x="5224463" y="1590675"/>
            <a:ext cx="3091953" cy="4285325"/>
          </a:xfrm>
          <a:prstGeom prst="rect">
            <a:avLst/>
          </a:prstGeom>
          <a:noFill/>
        </p:spPr>
      </p:pic>
      <p:sp>
        <p:nvSpPr>
          <p:cNvPr id="2057" name="Text Box 9"/>
          <p:cNvSpPr txBox="1">
            <a:spLocks noChangeArrowheads="1"/>
          </p:cNvSpPr>
          <p:nvPr/>
        </p:nvSpPr>
        <p:spPr bwMode="auto">
          <a:xfrm>
            <a:off x="4860032" y="5949950"/>
            <a:ext cx="4104456" cy="3693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pPr>
            <a:r>
              <a:rPr lang="it-IT" dirty="0"/>
              <a:t>Muro delle commemorazioni a </a:t>
            </a:r>
            <a:r>
              <a:rPr lang="it-IT" dirty="0" err="1"/>
              <a:t>Kahla</a:t>
            </a:r>
            <a:endParaRPr lang="it-IT" dirty="0"/>
          </a:p>
        </p:txBody>
      </p:sp>
    </p:spTree>
  </p:cSld>
  <p:clrMapOvr>
    <a:masterClrMapping/>
  </p:clrMapOvr>
  <p:transition spd="slow">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quarter" idx="1"/>
          </p:nvPr>
        </p:nvSpPr>
        <p:spPr>
          <a:ln/>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marL="274320" indent="-274320" fontAlgn="auto">
              <a:spcAft>
                <a:spcPts val="0"/>
              </a:spcAft>
              <a:buFont typeface="Wingdings 2"/>
              <a:buNone/>
              <a:defRPr/>
            </a:pPr>
            <a:r>
              <a:rPr lang="it-IT" dirty="0" smtClean="0"/>
              <a:t>    Un giorno il capo della Gestapo, </a:t>
            </a:r>
            <a:r>
              <a:rPr lang="it-IT" dirty="0" err="1" smtClean="0"/>
              <a:t>Knopp</a:t>
            </a:r>
            <a:r>
              <a:rPr lang="it-IT" dirty="0" smtClean="0"/>
              <a:t>,  andò a fare visita a casa di Peter per fare delle domande a sua madre e se ne infatuò. Il giorno dopo Peter e Thomas, dopo un litigio con </a:t>
            </a:r>
            <a:r>
              <a:rPr lang="it-IT" dirty="0" err="1" smtClean="0"/>
              <a:t>Arvid</a:t>
            </a:r>
            <a:r>
              <a:rPr lang="it-IT" dirty="0" smtClean="0"/>
              <a:t>, videro una radio sequestrata in una pasticceria e decisero di rubarla per regalarla all’amico, per farsi perdonare; ma il tentativo non riuscì e Peter venne catturato, mentre Thomas riuscì a sfuggire alla Gestapo salendo su un furgone. Peter venne liberato da </a:t>
            </a:r>
            <a:r>
              <a:rPr lang="it-IT" dirty="0" err="1" smtClean="0"/>
              <a:t>Knopp</a:t>
            </a:r>
            <a:r>
              <a:rPr lang="it-IT" dirty="0" smtClean="0"/>
              <a:t> che cercò di convincerlo a iscriversi alla scuola hitleriana, ma Peter disse di no. Dopo la madre, cercò di convincere Peter a iscriversi alla </a:t>
            </a:r>
            <a:r>
              <a:rPr lang="it-IT" dirty="0" err="1" smtClean="0"/>
              <a:t>Hitlerjujend</a:t>
            </a:r>
            <a:r>
              <a:rPr lang="it-IT" dirty="0" smtClean="0"/>
              <a:t>, per avere un futuro migliore rispetto a quello del padre (che era morto per aiutare gli ebrei) e per vivere tranquilli senza essere sorvegliati dai nazisti; così lui si sentì costretto ad accettare. </a:t>
            </a:r>
          </a:p>
          <a:p>
            <a:pPr marL="274320" indent="-274320" fontAlgn="auto">
              <a:spcAft>
                <a:spcPts val="0"/>
              </a:spcAft>
              <a:buFont typeface="Wingdings 2"/>
              <a:buNone/>
              <a:defRPr/>
            </a:pPr>
            <a:endParaRPr lang="it-IT" dirty="0"/>
          </a:p>
        </p:txBody>
      </p:sp>
      <p:pic>
        <p:nvPicPr>
          <p:cNvPr id="16388" name="Picture 2" descr="http://www.branaghcompendium.com/kbknopp.jpg"/>
          <p:cNvPicPr>
            <a:picLocks noChangeAspect="1" noChangeArrowheads="1"/>
          </p:cNvPicPr>
          <p:nvPr/>
        </p:nvPicPr>
        <p:blipFill>
          <a:blip r:embed="rId2" cstate="print"/>
          <a:srcRect/>
          <a:stretch>
            <a:fillRect/>
          </a:stretch>
        </p:blipFill>
        <p:spPr bwMode="auto">
          <a:xfrm>
            <a:off x="539750" y="1341438"/>
            <a:ext cx="2016125" cy="4233862"/>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539750" y="115888"/>
            <a:ext cx="8147050" cy="649287"/>
          </a:xfrm>
        </p:spPr>
        <p:style>
          <a:lnRef idx="1">
            <a:schemeClr val="accent2"/>
          </a:lnRef>
          <a:fillRef idx="2">
            <a:schemeClr val="accent2"/>
          </a:fillRef>
          <a:effectRef idx="1">
            <a:schemeClr val="accent2"/>
          </a:effectRef>
          <a:fontRef idx="minor">
            <a:schemeClr val="dk1"/>
          </a:fontRef>
        </p:style>
        <p:txBody>
          <a:bodyPr/>
          <a:lstStyle/>
          <a:p>
            <a:r>
              <a:rPr lang="it-IT" sz="3200" b="1" dirty="0">
                <a:solidFill>
                  <a:srgbClr val="002060"/>
                </a:solidFill>
                <a:latin typeface="Mongolian Baiti" pitchFamily="66" charset="0"/>
              </a:rPr>
              <a:t>KAHLA</a:t>
            </a:r>
          </a:p>
        </p:txBody>
      </p:sp>
      <p:sp>
        <p:nvSpPr>
          <p:cNvPr id="7173" name="Rectangle 5"/>
          <p:cNvSpPr>
            <a:spLocks noGrp="1" noChangeArrowheads="1"/>
          </p:cNvSpPr>
          <p:nvPr>
            <p:ph type="body" sz="half" idx="1"/>
          </p:nvPr>
        </p:nvSpPr>
        <p:spPr>
          <a:xfrm>
            <a:off x="179512" y="1268760"/>
            <a:ext cx="5112568" cy="5257453"/>
          </a:xfrm>
        </p:spPr>
        <p:style>
          <a:lnRef idx="1">
            <a:schemeClr val="accent1"/>
          </a:lnRef>
          <a:fillRef idx="2">
            <a:schemeClr val="accent1"/>
          </a:fillRef>
          <a:effectRef idx="1">
            <a:schemeClr val="accent1"/>
          </a:effectRef>
          <a:fontRef idx="minor">
            <a:schemeClr val="dk1"/>
          </a:fontRef>
        </p:style>
        <p:txBody>
          <a:bodyPr/>
          <a:lstStyle/>
          <a:p>
            <a:pPr>
              <a:lnSpc>
                <a:spcPct val="80000"/>
              </a:lnSpc>
              <a:buFontTx/>
              <a:buNone/>
            </a:pPr>
            <a:r>
              <a:rPr lang="it-IT" sz="2000" dirty="0">
                <a:latin typeface="Estrangelo Edessa" pitchFamily="66" charset="0"/>
              </a:rPr>
              <a:t>       </a:t>
            </a:r>
            <a:r>
              <a:rPr lang="it-IT" sz="1800" dirty="0">
                <a:latin typeface="+mj-lt"/>
              </a:rPr>
              <a:t>A </a:t>
            </a:r>
            <a:r>
              <a:rPr lang="it-IT" sz="1800" dirty="0" err="1">
                <a:latin typeface="+mj-lt"/>
              </a:rPr>
              <a:t>Kahla</a:t>
            </a:r>
            <a:r>
              <a:rPr lang="it-IT" sz="1800" dirty="0">
                <a:latin typeface="+mj-lt"/>
              </a:rPr>
              <a:t>, inizialmente ci siamo recati in Comune dove il sindaco ci ha spiegato l’importanza del gemellaggio con </a:t>
            </a:r>
            <a:r>
              <a:rPr lang="it-IT" sz="1800" dirty="0" err="1">
                <a:latin typeface="+mj-lt"/>
              </a:rPr>
              <a:t>Castelnovo</a:t>
            </a:r>
            <a:r>
              <a:rPr lang="it-IT" sz="1800" dirty="0">
                <a:latin typeface="+mj-lt"/>
              </a:rPr>
              <a:t> e dove i ragazzi hanno illustrato il progetto che avevano già iniziato. Poi siamo andati al campo, dove accompagnati da un esperto e da una traduttrice, siamo venuti a conoscenza del fatto che </a:t>
            </a:r>
            <a:r>
              <a:rPr lang="it-IT" sz="1800" dirty="0" err="1">
                <a:latin typeface="+mj-lt"/>
              </a:rPr>
              <a:t>Kahla</a:t>
            </a:r>
            <a:r>
              <a:rPr lang="it-IT" sz="1800" dirty="0">
                <a:latin typeface="+mj-lt"/>
              </a:rPr>
              <a:t> fu usato come campo di lavoro solo dall’aprile 1944, un anno prima della fine della guerra</a:t>
            </a:r>
            <a:r>
              <a:rPr lang="it-IT" sz="1800" dirty="0" smtClean="0">
                <a:latin typeface="+mj-lt"/>
              </a:rPr>
              <a:t>, ma </a:t>
            </a:r>
            <a:r>
              <a:rPr lang="it-IT" sz="1800" dirty="0">
                <a:latin typeface="+mj-lt"/>
              </a:rPr>
              <a:t>già dal 1900 vi erano gallerie sotterranee</a:t>
            </a:r>
            <a:r>
              <a:rPr lang="it-IT" sz="1800" dirty="0" smtClean="0">
                <a:latin typeface="+mj-lt"/>
              </a:rPr>
              <a:t>, usate </a:t>
            </a:r>
            <a:r>
              <a:rPr lang="it-IT" sz="1800" dirty="0">
                <a:latin typeface="+mj-lt"/>
              </a:rPr>
              <a:t>per estrarre e lavorare la sabbia, dalla quale si ricavava la porcellana. Con il nazismo queste fabbriche vennero utilizzate per la realizzazione di aerei caccia-bombardiere, chiamati anche ME 262, e l’obiettivo era produrre ben 1200 aerei al mese, ma per fortuna questa idea fu irrealizzabile. Oltre a produrre questi </a:t>
            </a:r>
            <a:r>
              <a:rPr lang="it-IT" sz="1800" dirty="0" smtClean="0">
                <a:latin typeface="+mj-lt"/>
              </a:rPr>
              <a:t>mezzi, </a:t>
            </a:r>
            <a:r>
              <a:rPr lang="it-IT" sz="1800" dirty="0">
                <a:latin typeface="+mj-lt"/>
              </a:rPr>
              <a:t>gli internati dovevano realizzare strade</a:t>
            </a:r>
            <a:r>
              <a:rPr lang="it-IT" sz="1800" dirty="0" smtClean="0">
                <a:latin typeface="+mj-lt"/>
              </a:rPr>
              <a:t>, piste </a:t>
            </a:r>
            <a:r>
              <a:rPr lang="it-IT" sz="1800" dirty="0">
                <a:latin typeface="+mj-lt"/>
              </a:rPr>
              <a:t>di decollo per aerei</a:t>
            </a:r>
            <a:r>
              <a:rPr lang="it-IT" sz="1800" dirty="0" smtClean="0">
                <a:latin typeface="+mj-lt"/>
              </a:rPr>
              <a:t>, rotaie </a:t>
            </a:r>
            <a:r>
              <a:rPr lang="it-IT" sz="1800" dirty="0">
                <a:latin typeface="+mj-lt"/>
              </a:rPr>
              <a:t>per treni merci e infrastrutture per i Lager. </a:t>
            </a:r>
          </a:p>
        </p:txBody>
      </p:sp>
      <p:pic>
        <p:nvPicPr>
          <p:cNvPr id="7175" name="Picture 7" descr="municipio Gita Marco"/>
          <p:cNvPicPr>
            <a:picLocks noGrp="1" noChangeAspect="1" noChangeArrowheads="1"/>
          </p:cNvPicPr>
          <p:nvPr>
            <p:ph sz="half" idx="2"/>
          </p:nvPr>
        </p:nvPicPr>
        <p:blipFill>
          <a:blip r:embed="rId2" cstate="print"/>
          <a:srcRect/>
          <a:stretch>
            <a:fillRect/>
          </a:stretch>
        </p:blipFill>
        <p:spPr>
          <a:xfrm>
            <a:off x="5508625" y="1916113"/>
            <a:ext cx="3389313" cy="3068637"/>
          </a:xfrm>
          <a:noFill/>
          <a:ln/>
        </p:spPr>
      </p:pic>
      <p:sp>
        <p:nvSpPr>
          <p:cNvPr id="7176" name="Text Box 8"/>
          <p:cNvSpPr txBox="1">
            <a:spLocks noChangeArrowheads="1"/>
          </p:cNvSpPr>
          <p:nvPr/>
        </p:nvSpPr>
        <p:spPr bwMode="auto">
          <a:xfrm>
            <a:off x="5795963" y="5084763"/>
            <a:ext cx="2808287" cy="3693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pPr>
            <a:r>
              <a:rPr lang="it-IT" dirty="0"/>
              <a:t>Municipio di </a:t>
            </a:r>
            <a:r>
              <a:rPr lang="it-IT" dirty="0" err="1"/>
              <a:t>Kahla</a:t>
            </a:r>
            <a:endParaRPr lang="it-IT"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250825" y="188913"/>
            <a:ext cx="7618413" cy="503237"/>
          </a:xfrm>
        </p:spPr>
        <p:style>
          <a:lnRef idx="1">
            <a:schemeClr val="accent5"/>
          </a:lnRef>
          <a:fillRef idx="2">
            <a:schemeClr val="accent5"/>
          </a:fillRef>
          <a:effectRef idx="1">
            <a:schemeClr val="accent5"/>
          </a:effectRef>
          <a:fontRef idx="minor">
            <a:schemeClr val="dk1"/>
          </a:fontRef>
        </p:style>
        <p:txBody>
          <a:bodyPr/>
          <a:lstStyle/>
          <a:p>
            <a:pPr algn="l"/>
            <a:r>
              <a:rPr lang="it-IT" sz="2000" b="1" u="sng" dirty="0">
                <a:solidFill>
                  <a:srgbClr val="008000"/>
                </a:solidFill>
                <a:latin typeface="Mongolian Baiti" pitchFamily="66" charset="0"/>
              </a:rPr>
              <a:t>IL LAVORO</a:t>
            </a:r>
            <a:r>
              <a:rPr lang="it-IT" sz="4000" dirty="0"/>
              <a:t> </a:t>
            </a:r>
          </a:p>
        </p:txBody>
      </p:sp>
      <p:sp>
        <p:nvSpPr>
          <p:cNvPr id="6149" name="Rectangle 5"/>
          <p:cNvSpPr>
            <a:spLocks noGrp="1" noChangeArrowheads="1"/>
          </p:cNvSpPr>
          <p:nvPr>
            <p:ph type="body" sz="half" idx="1"/>
          </p:nvPr>
        </p:nvSpPr>
        <p:spPr>
          <a:xfrm>
            <a:off x="251520" y="765175"/>
            <a:ext cx="5041205" cy="5832178"/>
          </a:xfrm>
        </p:spPr>
        <p:style>
          <a:lnRef idx="1">
            <a:schemeClr val="accent2"/>
          </a:lnRef>
          <a:fillRef idx="2">
            <a:schemeClr val="accent2"/>
          </a:fillRef>
          <a:effectRef idx="1">
            <a:schemeClr val="accent2"/>
          </a:effectRef>
          <a:fontRef idx="minor">
            <a:schemeClr val="dk1"/>
          </a:fontRef>
        </p:style>
        <p:txBody>
          <a:bodyPr/>
          <a:lstStyle/>
          <a:p>
            <a:pPr>
              <a:lnSpc>
                <a:spcPct val="80000"/>
              </a:lnSpc>
              <a:spcBef>
                <a:spcPct val="50000"/>
              </a:spcBef>
              <a:buFontTx/>
              <a:buNone/>
            </a:pPr>
            <a:r>
              <a:rPr lang="it-IT" sz="1400" dirty="0"/>
              <a:t>       </a:t>
            </a:r>
            <a:r>
              <a:rPr lang="it-IT" sz="1800" dirty="0"/>
              <a:t>A </a:t>
            </a:r>
            <a:r>
              <a:rPr lang="it-IT" sz="1800" dirty="0" err="1"/>
              <a:t>Kahla</a:t>
            </a:r>
            <a:r>
              <a:rPr lang="it-IT" sz="1800" dirty="0"/>
              <a:t> lavoravano ben 15 mila persone, tra cui anche operai specializzati tedeschi. </a:t>
            </a:r>
            <a:r>
              <a:rPr lang="it-IT" sz="1800" dirty="0" smtClean="0"/>
              <a:t>Inizialmente </a:t>
            </a:r>
            <a:r>
              <a:rPr lang="it-IT" sz="1800" dirty="0"/>
              <a:t>i lavoratori alloggiavano in Lager vicini alle gallerie e solo nel dicembre 1944 furono costruite nel campo le prime baracche in legno. Inoltre la mancanza di indumenti per cambiarsi, la malnutrizione e le condizioni igieniche pessime portarono molte malattie come tifo e tubercolosi, che furono le maggiori cause di morte. Nelle gallerie, lunghe circa 30 km, lavoravano 850 persone al giorno. Abbiamo anche potuto vedere uno dei pochi ingressi delle gallerie rimasti intatti, e i resti di alcune fabbriche distrutte dai bombardamenti. Inoltre per terminare la visita di </a:t>
            </a:r>
            <a:r>
              <a:rPr lang="it-IT" sz="1800" dirty="0" err="1"/>
              <a:t>Kahla</a:t>
            </a:r>
            <a:r>
              <a:rPr lang="it-IT" sz="1800" dirty="0"/>
              <a:t> ci siamo recati al </a:t>
            </a:r>
            <a:r>
              <a:rPr lang="it-IT" sz="1800" dirty="0" smtClean="0"/>
              <a:t>Centro di documentazione, </a:t>
            </a:r>
            <a:r>
              <a:rPr lang="it-IT" sz="1800" dirty="0"/>
              <a:t>dove attraverso un plastico abbiamo capito meglio come erano strutturate le gallerie e dove  abbiamo anche potuto osservare il serbatoio di un ME 262. Infine al campo, abbiamo appeso sul muro, dove sono presenti anche le prime targhe commemorative del 1964 e del 2003, una corona portata da </a:t>
            </a:r>
            <a:r>
              <a:rPr lang="it-IT" sz="1800" dirty="0" err="1"/>
              <a:t>Castelnovo</a:t>
            </a:r>
            <a:r>
              <a:rPr lang="it-IT" sz="1800" dirty="0"/>
              <a:t>. </a:t>
            </a:r>
          </a:p>
          <a:p>
            <a:pPr>
              <a:lnSpc>
                <a:spcPct val="80000"/>
              </a:lnSpc>
              <a:buFontTx/>
              <a:buNone/>
            </a:pPr>
            <a:endParaRPr lang="it-IT" sz="1800" dirty="0">
              <a:latin typeface="Segoe UI Semibold" pitchFamily="34" charset="0"/>
            </a:endParaRPr>
          </a:p>
        </p:txBody>
      </p:sp>
      <p:pic>
        <p:nvPicPr>
          <p:cNvPr id="6151" name="Picture 7" descr="foto marco gita1"/>
          <p:cNvPicPr>
            <a:picLocks noGrp="1" noChangeAspect="1" noChangeArrowheads="1"/>
          </p:cNvPicPr>
          <p:nvPr>
            <p:ph sz="half" idx="2"/>
          </p:nvPr>
        </p:nvPicPr>
        <p:blipFill>
          <a:blip r:embed="rId2" cstate="print"/>
          <a:srcRect/>
          <a:stretch>
            <a:fillRect/>
          </a:stretch>
        </p:blipFill>
        <p:spPr>
          <a:xfrm>
            <a:off x="5364163" y="1700213"/>
            <a:ext cx="3529012" cy="2952750"/>
          </a:xfrm>
          <a:noFill/>
          <a:ln/>
        </p:spPr>
      </p:pic>
      <p:sp>
        <p:nvSpPr>
          <p:cNvPr id="6152" name="Text Box 8"/>
          <p:cNvSpPr txBox="1">
            <a:spLocks noChangeArrowheads="1"/>
          </p:cNvSpPr>
          <p:nvPr/>
        </p:nvSpPr>
        <p:spPr bwMode="auto">
          <a:xfrm>
            <a:off x="5435600" y="4724400"/>
            <a:ext cx="3313113"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pPr>
            <a:r>
              <a:rPr lang="it-IT" dirty="0"/>
              <a:t>Plastico del campo di lavoro e delle gallerie di </a:t>
            </a:r>
            <a:r>
              <a:rPr lang="it-IT" dirty="0" err="1"/>
              <a:t>Kalha</a:t>
            </a:r>
            <a:endParaRPr lang="it-IT"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457200" y="274638"/>
            <a:ext cx="8229600" cy="777875"/>
          </a:xfrm>
        </p:spPr>
        <p:style>
          <a:lnRef idx="1">
            <a:schemeClr val="dk1"/>
          </a:lnRef>
          <a:fillRef idx="2">
            <a:schemeClr val="dk1"/>
          </a:fillRef>
          <a:effectRef idx="1">
            <a:schemeClr val="dk1"/>
          </a:effectRef>
          <a:fontRef idx="minor">
            <a:schemeClr val="dk1"/>
          </a:fontRef>
        </p:style>
        <p:txBody>
          <a:bodyPr/>
          <a:lstStyle/>
          <a:p>
            <a:r>
              <a:rPr lang="it-IT" sz="3200" b="1" dirty="0">
                <a:solidFill>
                  <a:srgbClr val="002060"/>
                </a:solidFill>
                <a:latin typeface="Mongolian Baiti" pitchFamily="66" charset="0"/>
              </a:rPr>
              <a:t>BUCHENWALD</a:t>
            </a:r>
          </a:p>
        </p:txBody>
      </p:sp>
      <p:sp>
        <p:nvSpPr>
          <p:cNvPr id="10245" name="Rectangle 5"/>
          <p:cNvSpPr>
            <a:spLocks noGrp="1" noChangeArrowheads="1"/>
          </p:cNvSpPr>
          <p:nvPr>
            <p:ph type="body" sz="half" idx="1"/>
          </p:nvPr>
        </p:nvSpPr>
        <p:spPr>
          <a:xfrm>
            <a:off x="323850" y="1916113"/>
            <a:ext cx="3527425" cy="3384550"/>
          </a:xfrm>
        </p:spPr>
        <p:style>
          <a:lnRef idx="1">
            <a:schemeClr val="accent3"/>
          </a:lnRef>
          <a:fillRef idx="2">
            <a:schemeClr val="accent3"/>
          </a:fillRef>
          <a:effectRef idx="1">
            <a:schemeClr val="accent3"/>
          </a:effectRef>
          <a:fontRef idx="minor">
            <a:schemeClr val="dk1"/>
          </a:fontRef>
        </p:style>
        <p:txBody>
          <a:bodyPr/>
          <a:lstStyle/>
          <a:p>
            <a:pPr>
              <a:lnSpc>
                <a:spcPct val="90000"/>
              </a:lnSpc>
              <a:spcBef>
                <a:spcPct val="50000"/>
              </a:spcBef>
              <a:buFontTx/>
              <a:buNone/>
            </a:pPr>
            <a:r>
              <a:rPr lang="it-IT" sz="1600" dirty="0"/>
              <a:t>      </a:t>
            </a:r>
            <a:r>
              <a:rPr lang="it-IT" sz="2000" dirty="0"/>
              <a:t>Il giorno successivo ci siamo recati al Campo di </a:t>
            </a:r>
            <a:r>
              <a:rPr lang="it-IT" sz="2000" dirty="0" err="1"/>
              <a:t>Buchenwald</a:t>
            </a:r>
            <a:r>
              <a:rPr lang="it-IT" sz="2000" dirty="0"/>
              <a:t>, nascosto in un fitto bosco e istituito nel luglio 1937. Esso prendeva il nome dall’omonima località, situata sulla collina dell’</a:t>
            </a:r>
            <a:r>
              <a:rPr lang="it-IT" sz="2000" dirty="0" err="1"/>
              <a:t>Ettersberg</a:t>
            </a:r>
            <a:r>
              <a:rPr lang="it-IT" sz="2000" dirty="0"/>
              <a:t>, a circa otto chilometri da Weimar.</a:t>
            </a:r>
          </a:p>
          <a:p>
            <a:pPr>
              <a:lnSpc>
                <a:spcPct val="90000"/>
              </a:lnSpc>
              <a:buFontTx/>
              <a:buNone/>
            </a:pPr>
            <a:endParaRPr lang="it-IT" sz="2000" dirty="0">
              <a:latin typeface="Segoe UI Semibold" pitchFamily="34" charset="0"/>
            </a:endParaRPr>
          </a:p>
        </p:txBody>
      </p:sp>
      <p:pic>
        <p:nvPicPr>
          <p:cNvPr id="10247" name="Picture 7" descr="foto marco gita2"/>
          <p:cNvPicPr>
            <a:picLocks noGrp="1" noChangeAspect="1" noChangeArrowheads="1"/>
          </p:cNvPicPr>
          <p:nvPr>
            <p:ph sz="half" idx="2"/>
          </p:nvPr>
        </p:nvPicPr>
        <p:blipFill>
          <a:blip r:embed="rId2" cstate="print"/>
          <a:srcRect/>
          <a:stretch>
            <a:fillRect/>
          </a:stretch>
        </p:blipFill>
        <p:spPr>
          <a:xfrm>
            <a:off x="4330700" y="1484313"/>
            <a:ext cx="3554413" cy="3960812"/>
          </a:xfrm>
          <a:noFill/>
          <a:ln/>
        </p:spPr>
      </p:pic>
      <p:sp>
        <p:nvSpPr>
          <p:cNvPr id="10248" name="Text Box 8"/>
          <p:cNvSpPr txBox="1">
            <a:spLocks noChangeArrowheads="1"/>
          </p:cNvSpPr>
          <p:nvPr/>
        </p:nvSpPr>
        <p:spPr bwMode="auto">
          <a:xfrm>
            <a:off x="4356100" y="5516563"/>
            <a:ext cx="3600450"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pPr>
            <a:r>
              <a:rPr lang="it-IT" dirty="0"/>
              <a:t>Forno crematorio del campo di concentramento di </a:t>
            </a:r>
            <a:r>
              <a:rPr lang="it-IT" dirty="0" err="1"/>
              <a:t>Buchenwald</a:t>
            </a:r>
            <a:endParaRPr lang="it-IT"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395288" y="404813"/>
            <a:ext cx="8229600" cy="561975"/>
          </a:xfrm>
        </p:spPr>
        <p:style>
          <a:lnRef idx="1">
            <a:schemeClr val="dk1"/>
          </a:lnRef>
          <a:fillRef idx="2">
            <a:schemeClr val="dk1"/>
          </a:fillRef>
          <a:effectRef idx="1">
            <a:schemeClr val="dk1"/>
          </a:effectRef>
          <a:fontRef idx="minor">
            <a:schemeClr val="dk1"/>
          </a:fontRef>
        </p:style>
        <p:txBody>
          <a:bodyPr/>
          <a:lstStyle/>
          <a:p>
            <a:pPr algn="l"/>
            <a:r>
              <a:rPr lang="it-IT" sz="2000" b="1" u="sng" dirty="0">
                <a:solidFill>
                  <a:srgbClr val="008000"/>
                </a:solidFill>
                <a:latin typeface="Mongolian Baiti" pitchFamily="66" charset="0"/>
              </a:rPr>
              <a:t>L’ARRIVO DEI DEPORTATI ED IL CREMATORIO</a:t>
            </a:r>
          </a:p>
        </p:txBody>
      </p:sp>
      <p:sp>
        <p:nvSpPr>
          <p:cNvPr id="12293" name="Rectangle 5"/>
          <p:cNvSpPr>
            <a:spLocks noGrp="1" noChangeArrowheads="1"/>
          </p:cNvSpPr>
          <p:nvPr>
            <p:ph type="body" sz="half" idx="1"/>
          </p:nvPr>
        </p:nvSpPr>
        <p:spPr>
          <a:xfrm>
            <a:off x="0" y="1052513"/>
            <a:ext cx="2843808" cy="5805487"/>
          </a:xfrm>
        </p:spPr>
        <p:style>
          <a:lnRef idx="1">
            <a:schemeClr val="accent2"/>
          </a:lnRef>
          <a:fillRef idx="2">
            <a:schemeClr val="accent2"/>
          </a:fillRef>
          <a:effectRef idx="1">
            <a:schemeClr val="accent2"/>
          </a:effectRef>
          <a:fontRef idx="minor">
            <a:schemeClr val="dk1"/>
          </a:fontRef>
        </p:style>
        <p:txBody>
          <a:bodyPr/>
          <a:lstStyle/>
          <a:p>
            <a:pPr>
              <a:lnSpc>
                <a:spcPct val="80000"/>
              </a:lnSpc>
              <a:spcBef>
                <a:spcPct val="50000"/>
              </a:spcBef>
              <a:buFontTx/>
              <a:buNone/>
            </a:pPr>
            <a:r>
              <a:rPr lang="it-IT" sz="2400" dirty="0"/>
              <a:t> </a:t>
            </a:r>
            <a:r>
              <a:rPr lang="it-IT" sz="1600" dirty="0"/>
              <a:t>   Qui erano ancora ben visibili le caserme delle SS e la torre di comando del campo. Inoltre era presente anche una sala per la disinfezione, dove i deportati venivano svestiti</a:t>
            </a:r>
            <a:r>
              <a:rPr lang="it-IT" sz="1600" dirty="0" smtClean="0"/>
              <a:t>, rasati </a:t>
            </a:r>
            <a:r>
              <a:rPr lang="it-IT" sz="1600" dirty="0"/>
              <a:t>e lavati con una soluzione chimica che secondo i nazisti doveva liberarli dalle malattie. Oggi in questa sala vi è una mostra di oggetti </a:t>
            </a:r>
            <a:r>
              <a:rPr lang="it-IT" sz="1600" dirty="0" smtClean="0"/>
              <a:t>personali, - come scarpe - </a:t>
            </a:r>
            <a:r>
              <a:rPr lang="it-IT" sz="1600" dirty="0"/>
              <a:t>di opere </a:t>
            </a:r>
            <a:r>
              <a:rPr lang="it-IT" sz="1600" dirty="0" smtClean="0"/>
              <a:t>d’arte, soprattutto </a:t>
            </a:r>
            <a:r>
              <a:rPr lang="it-IT" sz="1600" dirty="0"/>
              <a:t>ritratti che esprimono in modo molto profondo le emozioni degli internati</a:t>
            </a:r>
            <a:r>
              <a:rPr lang="it-IT" sz="1600" dirty="0" smtClean="0"/>
              <a:t>, e </a:t>
            </a:r>
            <a:r>
              <a:rPr lang="it-IT" sz="1600" dirty="0"/>
              <a:t>di lettere inviate a casa. Nel campo vi era anche il forno crematorio e una stanza adibita all’impiccagione, da qui attraverso un ascensore i corpi senza vita venivano direttamente portati nel forno. </a:t>
            </a:r>
          </a:p>
          <a:p>
            <a:pPr>
              <a:lnSpc>
                <a:spcPct val="80000"/>
              </a:lnSpc>
            </a:pPr>
            <a:endParaRPr lang="it-IT" sz="2000" dirty="0">
              <a:latin typeface="Segoe UI Semibold" pitchFamily="34" charset="0"/>
            </a:endParaRPr>
          </a:p>
        </p:txBody>
      </p:sp>
      <p:pic>
        <p:nvPicPr>
          <p:cNvPr id="12295" name="Picture 7" descr="foto marco gita3"/>
          <p:cNvPicPr>
            <a:picLocks noGrp="1" noChangeAspect="1" noChangeArrowheads="1"/>
          </p:cNvPicPr>
          <p:nvPr>
            <p:ph sz="half" idx="2"/>
          </p:nvPr>
        </p:nvPicPr>
        <p:blipFill>
          <a:blip r:embed="rId2" cstate="print"/>
          <a:srcRect/>
          <a:stretch>
            <a:fillRect/>
          </a:stretch>
        </p:blipFill>
        <p:spPr>
          <a:xfrm>
            <a:off x="5508104" y="1052736"/>
            <a:ext cx="2941638" cy="4465638"/>
          </a:xfrm>
          <a:noFill/>
          <a:ln/>
        </p:spPr>
      </p:pic>
      <p:sp>
        <p:nvSpPr>
          <p:cNvPr id="12296" name="Text Box 8"/>
          <p:cNvSpPr txBox="1">
            <a:spLocks noChangeArrowheads="1"/>
          </p:cNvSpPr>
          <p:nvPr/>
        </p:nvSpPr>
        <p:spPr bwMode="auto">
          <a:xfrm>
            <a:off x="5652120" y="5661248"/>
            <a:ext cx="2952750"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pPr>
            <a:r>
              <a:rPr lang="it-IT" dirty="0"/>
              <a:t>Scarpe degli internati del campo di </a:t>
            </a:r>
            <a:r>
              <a:rPr lang="it-IT" dirty="0" err="1"/>
              <a:t>Buchenwald</a:t>
            </a:r>
            <a:endParaRPr lang="it-IT" dirty="0"/>
          </a:p>
        </p:txBody>
      </p:sp>
      <p:pic>
        <p:nvPicPr>
          <p:cNvPr id="6" name="Picture 7" descr="foto marco gita5"/>
          <p:cNvPicPr>
            <a:picLocks noChangeAspect="1" noChangeArrowheads="1"/>
          </p:cNvPicPr>
          <p:nvPr/>
        </p:nvPicPr>
        <p:blipFill>
          <a:blip r:embed="rId3" cstate="print"/>
          <a:srcRect/>
          <a:stretch>
            <a:fillRect/>
          </a:stretch>
        </p:blipFill>
        <p:spPr bwMode="auto">
          <a:xfrm>
            <a:off x="3131840" y="1052736"/>
            <a:ext cx="2247900" cy="3744913"/>
          </a:xfrm>
          <a:prstGeom prst="rect">
            <a:avLst/>
          </a:prstGeom>
          <a:noFill/>
          <a:ln w="9525">
            <a:noFill/>
            <a:miter lim="800000"/>
            <a:headEnd/>
            <a:tailEnd/>
          </a:ln>
        </p:spPr>
      </p:pic>
      <p:sp>
        <p:nvSpPr>
          <p:cNvPr id="7" name="Text Box 8"/>
          <p:cNvSpPr txBox="1">
            <a:spLocks noChangeArrowheads="1"/>
          </p:cNvSpPr>
          <p:nvPr/>
        </p:nvSpPr>
        <p:spPr bwMode="auto">
          <a:xfrm>
            <a:off x="2987825" y="4869160"/>
            <a:ext cx="2448272" cy="20313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pPr>
            <a:r>
              <a:rPr lang="it-IT" dirty="0"/>
              <a:t>Lettera di Giulio </a:t>
            </a:r>
            <a:r>
              <a:rPr lang="it-IT" dirty="0" err="1" smtClean="0"/>
              <a:t>Cargnelutti</a:t>
            </a:r>
            <a:r>
              <a:rPr lang="it-IT" dirty="0" smtClean="0"/>
              <a:t> </a:t>
            </a:r>
            <a:r>
              <a:rPr lang="it-IT" dirty="0"/>
              <a:t>(disegnatore e scultore),              l’unico italiano internato nel campo di </a:t>
            </a:r>
            <a:r>
              <a:rPr lang="it-IT" dirty="0" err="1"/>
              <a:t>Buchenwald</a:t>
            </a:r>
            <a:r>
              <a:rPr lang="it-IT" dirty="0"/>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0" y="0"/>
            <a:ext cx="8229600" cy="561975"/>
          </a:xfrm>
        </p:spPr>
        <p:style>
          <a:lnRef idx="1">
            <a:schemeClr val="dk1"/>
          </a:lnRef>
          <a:fillRef idx="2">
            <a:schemeClr val="dk1"/>
          </a:fillRef>
          <a:effectRef idx="1">
            <a:schemeClr val="dk1"/>
          </a:effectRef>
          <a:fontRef idx="minor">
            <a:schemeClr val="dk1"/>
          </a:fontRef>
        </p:style>
        <p:txBody>
          <a:bodyPr/>
          <a:lstStyle/>
          <a:p>
            <a:pPr algn="l"/>
            <a:r>
              <a:rPr lang="it-IT" sz="2000" b="1" u="sng" dirty="0">
                <a:solidFill>
                  <a:srgbClr val="008000"/>
                </a:solidFill>
                <a:latin typeface="Mongolian Baiti" pitchFamily="66" charset="0"/>
              </a:rPr>
              <a:t>“IL COLPO ALLA NUCA” E L’EMPORIO</a:t>
            </a:r>
          </a:p>
        </p:txBody>
      </p:sp>
      <p:sp>
        <p:nvSpPr>
          <p:cNvPr id="14341" name="Rectangle 5"/>
          <p:cNvSpPr>
            <a:spLocks noGrp="1" noChangeArrowheads="1"/>
          </p:cNvSpPr>
          <p:nvPr>
            <p:ph type="body" sz="half" idx="1"/>
          </p:nvPr>
        </p:nvSpPr>
        <p:spPr>
          <a:xfrm>
            <a:off x="0" y="692697"/>
            <a:ext cx="9144000" cy="2664295"/>
          </a:xfrm>
        </p:spPr>
        <p:style>
          <a:lnRef idx="1">
            <a:schemeClr val="accent5"/>
          </a:lnRef>
          <a:fillRef idx="2">
            <a:schemeClr val="accent5"/>
          </a:fillRef>
          <a:effectRef idx="1">
            <a:schemeClr val="accent5"/>
          </a:effectRef>
          <a:fontRef idx="minor">
            <a:schemeClr val="dk1"/>
          </a:fontRef>
        </p:style>
        <p:txBody>
          <a:bodyPr/>
          <a:lstStyle/>
          <a:p>
            <a:pPr>
              <a:lnSpc>
                <a:spcPct val="90000"/>
              </a:lnSpc>
              <a:buFontTx/>
              <a:buNone/>
            </a:pPr>
            <a:r>
              <a:rPr lang="it-IT" sz="2000" dirty="0"/>
              <a:t>     </a:t>
            </a:r>
            <a:r>
              <a:rPr lang="it-IT" sz="1800" dirty="0"/>
              <a:t>Il Campo di </a:t>
            </a:r>
            <a:r>
              <a:rPr lang="it-IT" sz="1800" dirty="0" err="1"/>
              <a:t>Buchenwald</a:t>
            </a:r>
            <a:r>
              <a:rPr lang="it-IT" sz="1800" dirty="0"/>
              <a:t> è passato tristemente alla storia per il tremendo “colpo alla nuca</a:t>
            </a:r>
            <a:r>
              <a:rPr lang="it-IT" sz="1800" dirty="0" smtClean="0"/>
              <a:t>”. Gli </a:t>
            </a:r>
            <a:r>
              <a:rPr lang="it-IT" sz="1800" dirty="0"/>
              <a:t>internati politici venivano fatti misurare con la scusa di dover fare una visita medica, e quando si appoggiavano al metro, un soldato dall’altra parte della parete, sparava loro un colpo secco alla nuca tramite una fessura nel muro. Le baracche in legno oggi non sono più presenti in quanto sono state tutte distrutte alla fine della guerra. Infine nel campo vi era un emporio di saponette con il quale i nazisti facevano credere alle famiglie, che i deportati </a:t>
            </a:r>
            <a:r>
              <a:rPr lang="it-IT" sz="1800" dirty="0" smtClean="0"/>
              <a:t>lavorassero </a:t>
            </a:r>
            <a:r>
              <a:rPr lang="it-IT" sz="1800" dirty="0"/>
              <a:t>alla produzione di questi oggetti. Oggi, al posto dell’emporio, vi è una mostra di pannelli fotografici che descrivono in modo molto significativo come si viveva all’interno del campo e quali erano le abitudini delle SS.</a:t>
            </a:r>
          </a:p>
        </p:txBody>
      </p:sp>
      <p:pic>
        <p:nvPicPr>
          <p:cNvPr id="7" name="Segnaposto immagine 4" descr="IMG_0047.JPG"/>
          <p:cNvPicPr>
            <a:picLocks noChangeAspect="1"/>
          </p:cNvPicPr>
          <p:nvPr/>
        </p:nvPicPr>
        <p:blipFill>
          <a:blip r:embed="rId2" cstate="print"/>
          <a:srcRect l="5600" r="5600"/>
          <a:stretch>
            <a:fillRect/>
          </a:stretch>
        </p:blipFill>
        <p:spPr bwMode="auto">
          <a:xfrm>
            <a:off x="1619672" y="3284984"/>
            <a:ext cx="5400600" cy="3573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57200" y="274638"/>
            <a:ext cx="8229600" cy="777875"/>
          </a:xfrm>
        </p:spPr>
        <p:style>
          <a:lnRef idx="1">
            <a:schemeClr val="dk1"/>
          </a:lnRef>
          <a:fillRef idx="2">
            <a:schemeClr val="dk1"/>
          </a:fillRef>
          <a:effectRef idx="1">
            <a:schemeClr val="dk1"/>
          </a:effectRef>
          <a:fontRef idx="minor">
            <a:schemeClr val="dk1"/>
          </a:fontRef>
        </p:style>
        <p:txBody>
          <a:bodyPr/>
          <a:lstStyle/>
          <a:p>
            <a:r>
              <a:rPr lang="it-IT" sz="3200" b="1" dirty="0">
                <a:solidFill>
                  <a:srgbClr val="002060"/>
                </a:solidFill>
                <a:latin typeface="Mongolian Baiti" pitchFamily="66" charset="0"/>
              </a:rPr>
              <a:t>LA TORRE DEL MEMORIALE</a:t>
            </a:r>
          </a:p>
        </p:txBody>
      </p:sp>
      <p:sp>
        <p:nvSpPr>
          <p:cNvPr id="16389" name="Rectangle 5"/>
          <p:cNvSpPr>
            <a:spLocks noGrp="1" noChangeArrowheads="1"/>
          </p:cNvSpPr>
          <p:nvPr>
            <p:ph type="body" sz="half" idx="1"/>
          </p:nvPr>
        </p:nvSpPr>
        <p:spPr>
          <a:xfrm>
            <a:off x="250825" y="1600200"/>
            <a:ext cx="3609975" cy="4492625"/>
          </a:xfrm>
        </p:spPr>
        <p:style>
          <a:lnRef idx="1">
            <a:schemeClr val="dk1"/>
          </a:lnRef>
          <a:fillRef idx="2">
            <a:schemeClr val="dk1"/>
          </a:fillRef>
          <a:effectRef idx="1">
            <a:schemeClr val="dk1"/>
          </a:effectRef>
          <a:fontRef idx="minor">
            <a:schemeClr val="dk1"/>
          </a:fontRef>
        </p:style>
        <p:txBody>
          <a:bodyPr/>
          <a:lstStyle/>
          <a:p>
            <a:pPr>
              <a:spcBef>
                <a:spcPct val="50000"/>
              </a:spcBef>
              <a:buFontTx/>
              <a:buNone/>
            </a:pPr>
            <a:r>
              <a:rPr lang="it-IT" sz="2800" dirty="0"/>
              <a:t>   </a:t>
            </a:r>
            <a:endParaRPr lang="it-IT" sz="2800" dirty="0" smtClean="0"/>
          </a:p>
          <a:p>
            <a:pPr>
              <a:spcBef>
                <a:spcPct val="50000"/>
              </a:spcBef>
              <a:buFontTx/>
              <a:buNone/>
            </a:pPr>
            <a:r>
              <a:rPr lang="it-IT" sz="2800" dirty="0" smtClean="0"/>
              <a:t>   </a:t>
            </a:r>
            <a:r>
              <a:rPr lang="it-IT" sz="2400" dirty="0" smtClean="0"/>
              <a:t>Inoltre, </a:t>
            </a:r>
            <a:r>
              <a:rPr lang="it-IT" sz="2400" dirty="0"/>
              <a:t>vicino a </a:t>
            </a:r>
            <a:r>
              <a:rPr lang="it-IT" sz="2400" dirty="0" err="1"/>
              <a:t>Buchenwald</a:t>
            </a:r>
            <a:r>
              <a:rPr lang="it-IT" sz="2400" dirty="0"/>
              <a:t> vi è la Torre del Memoriale, costruita tra il 1954 e il 1958 dal partito socialista in onore dei morti nel campo di concentramento. </a:t>
            </a:r>
          </a:p>
          <a:p>
            <a:endParaRPr lang="it-IT" sz="2400" dirty="0">
              <a:latin typeface="Segoe UI Semibold" pitchFamily="34" charset="0"/>
            </a:endParaRPr>
          </a:p>
        </p:txBody>
      </p:sp>
      <p:sp>
        <p:nvSpPr>
          <p:cNvPr id="16392" name="Text Box 8"/>
          <p:cNvSpPr txBox="1">
            <a:spLocks noChangeArrowheads="1"/>
          </p:cNvSpPr>
          <p:nvPr/>
        </p:nvSpPr>
        <p:spPr bwMode="auto">
          <a:xfrm>
            <a:off x="4427984" y="5229225"/>
            <a:ext cx="3888431" cy="92333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pPr>
            <a:r>
              <a:rPr lang="it-IT" dirty="0"/>
              <a:t>Torre del Memoriale </a:t>
            </a:r>
            <a:r>
              <a:rPr lang="it-IT" dirty="0" smtClean="0"/>
              <a:t>e gruppo scultoreo situati </a:t>
            </a:r>
            <a:r>
              <a:rPr lang="it-IT" dirty="0"/>
              <a:t>vicino al Campo di </a:t>
            </a:r>
            <a:r>
              <a:rPr lang="it-IT" dirty="0" err="1" smtClean="0"/>
              <a:t>Buchenwald</a:t>
            </a:r>
            <a:endParaRPr lang="it-IT" dirty="0"/>
          </a:p>
        </p:txBody>
      </p:sp>
      <p:pic>
        <p:nvPicPr>
          <p:cNvPr id="9" name="Segnaposto immagine 1"/>
          <p:cNvPicPr>
            <a:picLocks noChangeAspect="1"/>
          </p:cNvPicPr>
          <p:nvPr/>
        </p:nvPicPr>
        <p:blipFill>
          <a:blip r:embed="rId2" cstate="print">
            <a:alphaModFix/>
            <a:lum/>
          </a:blip>
          <a:srcRect/>
          <a:stretch>
            <a:fillRect/>
          </a:stretch>
        </p:blipFill>
        <p:spPr bwMode="auto">
          <a:xfrm>
            <a:off x="4139952" y="1484784"/>
            <a:ext cx="4328275" cy="3246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57200" y="274638"/>
            <a:ext cx="8229600" cy="706437"/>
          </a:xfrm>
        </p:spPr>
        <p:style>
          <a:lnRef idx="1">
            <a:schemeClr val="accent3"/>
          </a:lnRef>
          <a:fillRef idx="2">
            <a:schemeClr val="accent3"/>
          </a:fillRef>
          <a:effectRef idx="1">
            <a:schemeClr val="accent3"/>
          </a:effectRef>
          <a:fontRef idx="minor">
            <a:schemeClr val="dk1"/>
          </a:fontRef>
        </p:style>
        <p:txBody>
          <a:bodyPr/>
          <a:lstStyle/>
          <a:p>
            <a:r>
              <a:rPr lang="it-IT" sz="3200" b="1" dirty="0">
                <a:solidFill>
                  <a:srgbClr val="FF0000"/>
                </a:solidFill>
                <a:latin typeface="Mongolian Baiti" pitchFamily="66" charset="0"/>
              </a:rPr>
              <a:t>MONACO</a:t>
            </a:r>
          </a:p>
        </p:txBody>
      </p:sp>
      <p:sp>
        <p:nvSpPr>
          <p:cNvPr id="18437" name="Rectangle 5"/>
          <p:cNvSpPr>
            <a:spLocks noGrp="1" noChangeArrowheads="1"/>
          </p:cNvSpPr>
          <p:nvPr>
            <p:ph type="body" sz="half" idx="1"/>
          </p:nvPr>
        </p:nvSpPr>
        <p:spPr>
          <a:xfrm>
            <a:off x="0" y="1125538"/>
            <a:ext cx="5795963" cy="5399087"/>
          </a:xfrm>
        </p:spPr>
        <p:style>
          <a:lnRef idx="1">
            <a:schemeClr val="accent1"/>
          </a:lnRef>
          <a:fillRef idx="2">
            <a:schemeClr val="accent1"/>
          </a:fillRef>
          <a:effectRef idx="1">
            <a:schemeClr val="accent1"/>
          </a:effectRef>
          <a:fontRef idx="minor">
            <a:schemeClr val="dk1"/>
          </a:fontRef>
        </p:style>
        <p:txBody>
          <a:bodyPr/>
          <a:lstStyle/>
          <a:p>
            <a:pPr>
              <a:lnSpc>
                <a:spcPct val="80000"/>
              </a:lnSpc>
              <a:spcBef>
                <a:spcPct val="50000"/>
              </a:spcBef>
              <a:buFontTx/>
              <a:buNone/>
            </a:pPr>
            <a:r>
              <a:rPr lang="it-IT" sz="2000" dirty="0"/>
              <a:t>     Riguardo a Monaco ci hanno detto che è stata fondata il 14 giugno 1158 come luogo di pedaggio per il sale, ha 1,5 milioni di abitanti, è la terza città tedesca per popolazione ed è stata governata dai romani per 500 anni. In questa città abbiamo potuto osservare un orologio bavarese, che gira in senso contrario rispetto a quello italiano; l’hotel più antico della città fondato nel 1490; il caratteristico Museo della Birra e dell’</a:t>
            </a:r>
            <a:r>
              <a:rPr lang="it-IT" sz="2000" dirty="0" err="1"/>
              <a:t>Oktoberfest</a:t>
            </a:r>
            <a:r>
              <a:rPr lang="it-IT" sz="2000" dirty="0"/>
              <a:t>; il mercato natalizio più grande della Germania e la statua in bronzo di Giulietta, regalata a Monaco </a:t>
            </a:r>
            <a:r>
              <a:rPr lang="it-IT" sz="2000" dirty="0" smtClean="0"/>
              <a:t>dalla </a:t>
            </a:r>
            <a:r>
              <a:rPr lang="it-IT" sz="2000" dirty="0"/>
              <a:t>città di Verona. Inoltre qui abbiamo visto anche la birreria più famosa del mondo, situata nello stesso palazzo in cui nel 1920 fu fondato il Partito Nazionalsocialista; il cortile pensile realizzato dagli architetti dell’</a:t>
            </a:r>
            <a:r>
              <a:rPr lang="it-IT" sz="2000" dirty="0" err="1"/>
              <a:t>Allianz</a:t>
            </a:r>
            <a:r>
              <a:rPr lang="it-IT" sz="2000" dirty="0"/>
              <a:t> Arena seguendo il modello dei giardini di Babilonia e numerosi monumenti in stile italiano. </a:t>
            </a:r>
          </a:p>
          <a:p>
            <a:pPr>
              <a:lnSpc>
                <a:spcPct val="80000"/>
              </a:lnSpc>
            </a:pPr>
            <a:endParaRPr lang="it-IT" sz="2000" dirty="0"/>
          </a:p>
        </p:txBody>
      </p:sp>
      <p:pic>
        <p:nvPicPr>
          <p:cNvPr id="18441" name="Picture 9" descr="foto marco hb"/>
          <p:cNvPicPr>
            <a:picLocks noGrp="1" noChangeAspect="1" noChangeArrowheads="1"/>
          </p:cNvPicPr>
          <p:nvPr>
            <p:ph sz="half" idx="2"/>
          </p:nvPr>
        </p:nvPicPr>
        <p:blipFill>
          <a:blip r:embed="rId2" cstate="print"/>
          <a:srcRect/>
          <a:stretch>
            <a:fillRect/>
          </a:stretch>
        </p:blipFill>
        <p:spPr>
          <a:xfrm>
            <a:off x="6188075" y="1412875"/>
            <a:ext cx="2246313" cy="3744913"/>
          </a:xfrm>
          <a:noFill/>
          <a:ln/>
        </p:spPr>
      </p:pic>
      <p:sp>
        <p:nvSpPr>
          <p:cNvPr id="18442" name="Text Box 10"/>
          <p:cNvSpPr txBox="1">
            <a:spLocks noChangeArrowheads="1"/>
          </p:cNvSpPr>
          <p:nvPr/>
        </p:nvSpPr>
        <p:spPr bwMode="auto">
          <a:xfrm>
            <a:off x="6084888" y="5229225"/>
            <a:ext cx="2305050" cy="120032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pPr>
            <a:r>
              <a:rPr lang="it-IT" dirty="0"/>
              <a:t>Birreria di Monaco, </a:t>
            </a:r>
            <a:r>
              <a:rPr lang="it-IT" dirty="0" smtClean="0"/>
              <a:t>la più </a:t>
            </a:r>
            <a:r>
              <a:rPr lang="it-IT" dirty="0"/>
              <a:t>famosa del mondo che ha per simbolo una corona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457200" y="274638"/>
            <a:ext cx="8229600" cy="706090"/>
          </a:xfrm>
        </p:spPr>
        <p:style>
          <a:lnRef idx="1">
            <a:schemeClr val="accent2"/>
          </a:lnRef>
          <a:fillRef idx="2">
            <a:schemeClr val="accent2"/>
          </a:fillRef>
          <a:effectRef idx="1">
            <a:schemeClr val="accent2"/>
          </a:effectRef>
          <a:fontRef idx="minor">
            <a:schemeClr val="dk1"/>
          </a:fontRef>
        </p:style>
        <p:txBody>
          <a:bodyPr/>
          <a:lstStyle/>
          <a:p>
            <a:r>
              <a:rPr lang="it-IT" sz="3200" b="1" dirty="0">
                <a:solidFill>
                  <a:srgbClr val="FF0000"/>
                </a:solidFill>
                <a:latin typeface="Mongolian Baiti" pitchFamily="66" charset="0"/>
              </a:rPr>
              <a:t>JENA</a:t>
            </a:r>
          </a:p>
        </p:txBody>
      </p:sp>
      <p:sp>
        <p:nvSpPr>
          <p:cNvPr id="20485" name="Rectangle 5"/>
          <p:cNvSpPr>
            <a:spLocks noGrp="1" noChangeArrowheads="1"/>
          </p:cNvSpPr>
          <p:nvPr>
            <p:ph type="body" sz="half" idx="1"/>
          </p:nvPr>
        </p:nvSpPr>
        <p:spPr>
          <a:xfrm>
            <a:off x="107950" y="1268760"/>
            <a:ext cx="4680074" cy="4968552"/>
          </a:xfrm>
        </p:spPr>
        <p:style>
          <a:lnRef idx="1">
            <a:schemeClr val="accent1"/>
          </a:lnRef>
          <a:fillRef idx="2">
            <a:schemeClr val="accent1"/>
          </a:fillRef>
          <a:effectRef idx="1">
            <a:schemeClr val="accent1"/>
          </a:effectRef>
          <a:fontRef idx="minor">
            <a:schemeClr val="dk1"/>
          </a:fontRef>
        </p:style>
        <p:txBody>
          <a:bodyPr/>
          <a:lstStyle/>
          <a:p>
            <a:pPr>
              <a:lnSpc>
                <a:spcPct val="90000"/>
              </a:lnSpc>
              <a:buFontTx/>
              <a:buNone/>
            </a:pPr>
            <a:r>
              <a:rPr lang="it-IT" sz="2000" dirty="0">
                <a:latin typeface="+mj-lt"/>
              </a:rPr>
              <a:t>     A </a:t>
            </a:r>
            <a:r>
              <a:rPr lang="it-IT" sz="2000" dirty="0" err="1" smtClean="0">
                <a:latin typeface="+mj-lt"/>
              </a:rPr>
              <a:t>Jena</a:t>
            </a:r>
            <a:r>
              <a:rPr lang="it-IT" sz="2000" dirty="0" smtClean="0">
                <a:latin typeface="+mj-lt"/>
              </a:rPr>
              <a:t>, </a:t>
            </a:r>
            <a:r>
              <a:rPr lang="it-IT" sz="2000" dirty="0">
                <a:latin typeface="+mj-lt"/>
              </a:rPr>
              <a:t>invece, abbiamo osservato il mercato natalizio, la famosa università e l’Intershop </a:t>
            </a:r>
            <a:r>
              <a:rPr lang="it-IT" sz="2000" dirty="0" err="1">
                <a:latin typeface="+mj-lt"/>
              </a:rPr>
              <a:t>Tower</a:t>
            </a:r>
            <a:r>
              <a:rPr lang="it-IT" sz="2000" dirty="0">
                <a:latin typeface="+mj-lt"/>
              </a:rPr>
              <a:t>, alto 149 metri e sviluppato su trentuno piani. Inoltre abbiamo avuto anche la possibilità di visitare la </a:t>
            </a:r>
            <a:r>
              <a:rPr lang="it-IT" sz="2000" dirty="0" err="1">
                <a:latin typeface="+mj-lt"/>
              </a:rPr>
              <a:t>Stadmuseum</a:t>
            </a:r>
            <a:r>
              <a:rPr lang="it-IT" sz="2000" dirty="0">
                <a:latin typeface="+mj-lt"/>
              </a:rPr>
              <a:t>, </a:t>
            </a:r>
            <a:r>
              <a:rPr lang="it-IT" sz="2000" dirty="0" smtClean="0">
                <a:latin typeface="+mj-lt"/>
              </a:rPr>
              <a:t>dedicata </a:t>
            </a:r>
            <a:r>
              <a:rPr lang="it-IT" sz="2000" dirty="0">
                <a:latin typeface="+mj-lt"/>
              </a:rPr>
              <a:t>alla storia della città e la </a:t>
            </a:r>
            <a:r>
              <a:rPr lang="it-IT" sz="2000" dirty="0" err="1">
                <a:latin typeface="+mj-lt"/>
              </a:rPr>
              <a:t>Stadtkirche</a:t>
            </a:r>
            <a:r>
              <a:rPr lang="it-IT" sz="2000" dirty="0">
                <a:latin typeface="+mj-lt"/>
              </a:rPr>
              <a:t> Saint Michael, che è la chiesa più importante della città, in stile tardo-gotico che fu ricostruita dopo la Seconda Guerra Mondiale. Essa contiene un bassorilievo in legno di Martin Lutero ed è riconoscibile per il suo alto campanile.</a:t>
            </a:r>
          </a:p>
        </p:txBody>
      </p:sp>
      <p:pic>
        <p:nvPicPr>
          <p:cNvPr id="20488" name="Picture 8" descr="gita 7"/>
          <p:cNvPicPr>
            <a:picLocks noChangeAspect="1" noChangeArrowheads="1"/>
          </p:cNvPicPr>
          <p:nvPr/>
        </p:nvPicPr>
        <p:blipFill>
          <a:blip r:embed="rId2" cstate="print"/>
          <a:srcRect/>
          <a:stretch>
            <a:fillRect/>
          </a:stretch>
        </p:blipFill>
        <p:spPr bwMode="auto">
          <a:xfrm>
            <a:off x="5508104" y="4365104"/>
            <a:ext cx="2809875" cy="2108200"/>
          </a:xfrm>
          <a:prstGeom prst="rect">
            <a:avLst/>
          </a:prstGeom>
          <a:noFill/>
        </p:spPr>
      </p:pic>
      <p:sp>
        <p:nvSpPr>
          <p:cNvPr id="20489" name="Text Box 9"/>
          <p:cNvSpPr txBox="1">
            <a:spLocks noChangeArrowheads="1"/>
          </p:cNvSpPr>
          <p:nvPr/>
        </p:nvSpPr>
        <p:spPr bwMode="auto">
          <a:xfrm>
            <a:off x="5508104" y="6488668"/>
            <a:ext cx="2808288" cy="3693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pPr>
            <a:r>
              <a:rPr lang="it-IT" dirty="0" smtClean="0"/>
              <a:t>Mercatini  </a:t>
            </a:r>
            <a:r>
              <a:rPr lang="it-IT" dirty="0"/>
              <a:t>natalizi a </a:t>
            </a:r>
            <a:r>
              <a:rPr lang="it-IT" dirty="0" err="1" smtClean="0"/>
              <a:t>Jena</a:t>
            </a:r>
            <a:endParaRPr lang="it-IT" dirty="0"/>
          </a:p>
        </p:txBody>
      </p:sp>
      <p:pic>
        <p:nvPicPr>
          <p:cNvPr id="4098" name="Picture 2" descr="C:\Users\fabio\Pictures\VIAGGIO IN GERMANIA\IMG_2847.JPG"/>
          <p:cNvPicPr>
            <a:picLocks noChangeAspect="1" noChangeArrowheads="1"/>
          </p:cNvPicPr>
          <p:nvPr/>
        </p:nvPicPr>
        <p:blipFill>
          <a:blip r:embed="rId3" cstate="print"/>
          <a:srcRect/>
          <a:stretch>
            <a:fillRect/>
          </a:stretch>
        </p:blipFill>
        <p:spPr bwMode="auto">
          <a:xfrm rot="5400000">
            <a:off x="5544108" y="944724"/>
            <a:ext cx="2808312" cy="3312368"/>
          </a:xfrm>
          <a:prstGeom prst="rect">
            <a:avLst/>
          </a:prstGeom>
          <a:noFill/>
        </p:spPr>
      </p:pic>
      <p:cxnSp>
        <p:nvCxnSpPr>
          <p:cNvPr id="9" name="Connettore 2 8"/>
          <p:cNvCxnSpPr/>
          <p:nvPr/>
        </p:nvCxnSpPr>
        <p:spPr>
          <a:xfrm flipV="1">
            <a:off x="4067944" y="3356992"/>
            <a:ext cx="1152128" cy="115212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457200" y="188640"/>
            <a:ext cx="8229600" cy="647973"/>
          </a:xfrm>
        </p:spPr>
        <p:style>
          <a:lnRef idx="1">
            <a:schemeClr val="accent2"/>
          </a:lnRef>
          <a:fillRef idx="2">
            <a:schemeClr val="accent2"/>
          </a:fillRef>
          <a:effectRef idx="1">
            <a:schemeClr val="accent2"/>
          </a:effectRef>
          <a:fontRef idx="minor">
            <a:schemeClr val="dk1"/>
          </a:fontRef>
        </p:style>
        <p:txBody>
          <a:bodyPr/>
          <a:lstStyle/>
          <a:p>
            <a:r>
              <a:rPr lang="it-IT" sz="3200" b="1" dirty="0">
                <a:solidFill>
                  <a:srgbClr val="FF0000"/>
                </a:solidFill>
                <a:latin typeface="Mongolian Baiti" pitchFamily="66" charset="0"/>
              </a:rPr>
              <a:t>WEIMAR</a:t>
            </a:r>
          </a:p>
        </p:txBody>
      </p:sp>
      <p:sp>
        <p:nvSpPr>
          <p:cNvPr id="23557" name="Rectangle 5"/>
          <p:cNvSpPr>
            <a:spLocks noGrp="1" noChangeArrowheads="1"/>
          </p:cNvSpPr>
          <p:nvPr>
            <p:ph type="body" sz="half" idx="1"/>
          </p:nvPr>
        </p:nvSpPr>
        <p:spPr>
          <a:xfrm>
            <a:off x="0" y="908050"/>
            <a:ext cx="6084888" cy="5689600"/>
          </a:xfrm>
        </p:spPr>
        <p:style>
          <a:lnRef idx="1">
            <a:schemeClr val="accent1"/>
          </a:lnRef>
          <a:fillRef idx="2">
            <a:schemeClr val="accent1"/>
          </a:fillRef>
          <a:effectRef idx="1">
            <a:schemeClr val="accent1"/>
          </a:effectRef>
          <a:fontRef idx="minor">
            <a:schemeClr val="dk1"/>
          </a:fontRef>
        </p:style>
        <p:txBody>
          <a:bodyPr/>
          <a:lstStyle/>
          <a:p>
            <a:pPr>
              <a:lnSpc>
                <a:spcPct val="80000"/>
              </a:lnSpc>
              <a:spcBef>
                <a:spcPct val="50000"/>
              </a:spcBef>
              <a:buFontTx/>
              <a:buNone/>
            </a:pPr>
            <a:r>
              <a:rPr lang="it-IT" sz="1800" dirty="0"/>
              <a:t>     Weimar, città di 60 mila abitanti situata in Turingia, è il simbolo della cultura tedesca. Essa conobbe il suo periodo di maggiore importanza tra la fine del Settecento e gli inizi dell’Ottocento, momento in cui era sotto il dominio del Duca Carlo Augusto, al quale è dedicato un monumento equestre simile a quello di Marco Aurelio a Roma. In quel periodo Weimar era un piccolo Stato di soli sei mila abitanti. Molto importante in questa cittadina è il palazzo ducale diviso in tre parti</a:t>
            </a:r>
            <a:r>
              <a:rPr lang="it-IT" sz="1800" dirty="0" smtClean="0"/>
              <a:t>: una </a:t>
            </a:r>
            <a:r>
              <a:rPr lang="it-IT" sz="1800" dirty="0"/>
              <a:t>rinascimentale, una torre medievale e una risalente alla fine del 1700. L’edificio più recente è un classico esempio di architettura tedesca, è formato da molte stanze ed è diviso in tre piani. Inoltre molto caratteristica è anche l’abitazione in cui soggiornava Hitler quale voleva fare propaganda a Weimar. Oggi sul balcone di questo edificio è esposta una statua di Martin Lutero, colui che diede vita alla religione protestante e tradusse per la prima volta la Bibbia dal greco al tedesco. A Weimar abbiamo visitato la piazza del mercato, che è situata nel centro storico ed è circondata da edifici che sono stati bombardati il 9 febbraio 1945 e poi ricostruiti come erano prima. L’unico edificio a non essere stato distrutto fu il Municipio in stile </a:t>
            </a:r>
            <a:r>
              <a:rPr lang="it-IT" sz="1800" dirty="0" smtClean="0"/>
              <a:t>fiorentino.</a:t>
            </a:r>
            <a:endParaRPr lang="it-IT" sz="1800" dirty="0"/>
          </a:p>
          <a:p>
            <a:pPr>
              <a:lnSpc>
                <a:spcPct val="80000"/>
              </a:lnSpc>
            </a:pPr>
            <a:endParaRPr lang="it-IT" sz="1800" dirty="0">
              <a:latin typeface="Segoe UI Semibold" pitchFamily="34" charset="0"/>
            </a:endParaRPr>
          </a:p>
        </p:txBody>
      </p:sp>
      <p:pic>
        <p:nvPicPr>
          <p:cNvPr id="23559" name="Picture 7" descr="foto marco gita4"/>
          <p:cNvPicPr>
            <a:picLocks noGrp="1" noChangeAspect="1" noChangeArrowheads="1"/>
          </p:cNvPicPr>
          <p:nvPr>
            <p:ph sz="half" idx="2"/>
          </p:nvPr>
        </p:nvPicPr>
        <p:blipFill>
          <a:blip r:embed="rId2" cstate="print"/>
          <a:srcRect/>
          <a:stretch>
            <a:fillRect/>
          </a:stretch>
        </p:blipFill>
        <p:spPr>
          <a:xfrm>
            <a:off x="6011863" y="1268413"/>
            <a:ext cx="2809875" cy="3960812"/>
          </a:xfrm>
          <a:noFill/>
          <a:ln/>
        </p:spPr>
      </p:pic>
      <p:sp>
        <p:nvSpPr>
          <p:cNvPr id="23560" name="Text Box 8"/>
          <p:cNvSpPr txBox="1">
            <a:spLocks noChangeArrowheads="1"/>
          </p:cNvSpPr>
          <p:nvPr/>
        </p:nvSpPr>
        <p:spPr bwMode="auto">
          <a:xfrm>
            <a:off x="6084888" y="5300663"/>
            <a:ext cx="3059112" cy="147732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l">
              <a:spcBef>
                <a:spcPct val="50000"/>
              </a:spcBef>
            </a:pPr>
            <a:r>
              <a:rPr lang="it-IT" dirty="0"/>
              <a:t>Municipio di Weimar in stile fiorentino. L’unico edificio in centro storico a non essere </a:t>
            </a:r>
            <a:r>
              <a:rPr lang="it-IT" dirty="0" smtClean="0"/>
              <a:t>stato distrutto </a:t>
            </a:r>
            <a:r>
              <a:rPr lang="it-IT" dirty="0"/>
              <a:t>dai bombardamenti</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611188" y="188641"/>
            <a:ext cx="7869237" cy="504056"/>
          </a:xfrm>
        </p:spPr>
        <p:style>
          <a:lnRef idx="1">
            <a:schemeClr val="dk1"/>
          </a:lnRef>
          <a:fillRef idx="2">
            <a:schemeClr val="dk1"/>
          </a:fillRef>
          <a:effectRef idx="1">
            <a:schemeClr val="dk1"/>
          </a:effectRef>
          <a:fontRef idx="minor">
            <a:schemeClr val="dk1"/>
          </a:fontRef>
        </p:style>
        <p:txBody>
          <a:bodyPr/>
          <a:lstStyle/>
          <a:p>
            <a:pPr algn="l"/>
            <a:r>
              <a:rPr lang="it-IT" sz="2000" b="1" u="sng" dirty="0">
                <a:solidFill>
                  <a:srgbClr val="008000"/>
                </a:solidFill>
                <a:latin typeface="Mongolian Baiti" pitchFamily="66" charset="0"/>
              </a:rPr>
              <a:t>LA CULTURA </a:t>
            </a:r>
            <a:r>
              <a:rPr lang="it-IT" sz="2000" b="1" u="sng" dirty="0" err="1">
                <a:solidFill>
                  <a:srgbClr val="008000"/>
                </a:solidFill>
                <a:latin typeface="Mongolian Baiti" pitchFamily="66" charset="0"/>
              </a:rPr>
              <a:t>DI</a:t>
            </a:r>
            <a:r>
              <a:rPr lang="it-IT" sz="2000" b="1" u="sng" dirty="0">
                <a:solidFill>
                  <a:srgbClr val="008000"/>
                </a:solidFill>
                <a:latin typeface="Mongolian Baiti" pitchFamily="66" charset="0"/>
              </a:rPr>
              <a:t> WEIMAR</a:t>
            </a:r>
          </a:p>
        </p:txBody>
      </p:sp>
      <p:sp>
        <p:nvSpPr>
          <p:cNvPr id="26629" name="Rectangle 5"/>
          <p:cNvSpPr>
            <a:spLocks noGrp="1" noChangeArrowheads="1"/>
          </p:cNvSpPr>
          <p:nvPr>
            <p:ph type="body" sz="half" idx="1"/>
          </p:nvPr>
        </p:nvSpPr>
        <p:spPr>
          <a:xfrm>
            <a:off x="0" y="764704"/>
            <a:ext cx="9143999" cy="6093296"/>
          </a:xfrm>
        </p:spPr>
        <p:style>
          <a:lnRef idx="1">
            <a:schemeClr val="accent2"/>
          </a:lnRef>
          <a:fillRef idx="2">
            <a:schemeClr val="accent2"/>
          </a:fillRef>
          <a:effectRef idx="1">
            <a:schemeClr val="accent2"/>
          </a:effectRef>
          <a:fontRef idx="minor">
            <a:schemeClr val="dk1"/>
          </a:fontRef>
        </p:style>
        <p:txBody>
          <a:bodyPr/>
          <a:lstStyle/>
          <a:p>
            <a:pPr>
              <a:lnSpc>
                <a:spcPct val="90000"/>
              </a:lnSpc>
              <a:buFontTx/>
              <a:buNone/>
            </a:pPr>
            <a:r>
              <a:rPr lang="it-IT" sz="2000" dirty="0">
                <a:latin typeface="Segoe UI Semibold" pitchFamily="34" charset="0"/>
              </a:rPr>
              <a:t>    </a:t>
            </a:r>
            <a:r>
              <a:rPr lang="it-IT" sz="2000" dirty="0" smtClean="0"/>
              <a:t>Due </a:t>
            </a:r>
            <a:r>
              <a:rPr lang="it-IT" sz="2000" dirty="0"/>
              <a:t>edifici che hanno fatto la storia della cultura tedesca a Weimar sono il Liceo classico che si presenta con un’enorme facciata dipinta di rosso e la Bauhaus Statale, dove nel 1920 circa, nacque l’architettura e l’arte moderna, basata sullo scomporre ogni figura geometrica in linee semplici. Inizialmente queste opere non furono accettate dai nazisti che cercarono di distruggerle ma, per </a:t>
            </a:r>
            <a:r>
              <a:rPr lang="it-IT" sz="2000" dirty="0" smtClean="0"/>
              <a:t>fortuna, </a:t>
            </a:r>
            <a:r>
              <a:rPr lang="it-IT" sz="2000" dirty="0"/>
              <a:t>non riuscirono nel loro intento. Inoltre la città di Weimar è strettamente legata a due personalità che hanno avuto ed hanno tutt’ora un ruolo fondamentale nella cultura tedesca: </a:t>
            </a:r>
            <a:r>
              <a:rPr lang="it-IT" sz="2000" b="1" u="sng" dirty="0">
                <a:effectLst>
                  <a:outerShdw blurRad="38100" dist="38100" dir="2700000" algn="tl">
                    <a:srgbClr val="C0C0C0"/>
                  </a:outerShdw>
                </a:effectLst>
              </a:rPr>
              <a:t>Johann</a:t>
            </a:r>
            <a:r>
              <a:rPr lang="it-IT" sz="2000" b="1" u="sng" dirty="0"/>
              <a:t> </a:t>
            </a:r>
            <a:r>
              <a:rPr lang="it-IT" sz="2000" b="1" u="sng" dirty="0">
                <a:effectLst>
                  <a:outerShdw blurRad="38100" dist="38100" dir="2700000" algn="tl">
                    <a:srgbClr val="C0C0C0"/>
                  </a:outerShdw>
                </a:effectLst>
              </a:rPr>
              <a:t>Wolfgang Von Goethe</a:t>
            </a:r>
            <a:r>
              <a:rPr lang="it-IT" sz="2000" u="sng" dirty="0"/>
              <a:t>, </a:t>
            </a:r>
            <a:r>
              <a:rPr lang="it-IT" sz="2000" dirty="0"/>
              <a:t>poeta, scrittore e filosofo che visse 50 anni a Weimar e 2 anni a Roma, dove si trova un museo a lui dedicato e</a:t>
            </a:r>
            <a:r>
              <a:rPr lang="it-IT" sz="2000" u="sng" dirty="0"/>
              <a:t> </a:t>
            </a:r>
            <a:r>
              <a:rPr lang="it-IT" sz="2000" b="1" u="sng" dirty="0">
                <a:effectLst>
                  <a:outerShdw blurRad="38100" dist="38100" dir="2700000" algn="tl">
                    <a:srgbClr val="C0C0C0"/>
                  </a:outerShdw>
                </a:effectLst>
              </a:rPr>
              <a:t>Friedrich </a:t>
            </a:r>
            <a:r>
              <a:rPr lang="it-IT" sz="2000" b="1" u="sng" dirty="0" err="1">
                <a:effectLst>
                  <a:outerShdw blurRad="38100" dist="38100" dir="2700000" algn="tl">
                    <a:srgbClr val="C0C0C0"/>
                  </a:outerShdw>
                </a:effectLst>
              </a:rPr>
              <a:t>Schiller</a:t>
            </a:r>
            <a:r>
              <a:rPr lang="it-IT" sz="2000" u="sng" dirty="0"/>
              <a:t>, </a:t>
            </a:r>
            <a:r>
              <a:rPr lang="it-IT" sz="2000" dirty="0"/>
              <a:t>poeta e scrittore che scrisse anche il testo dell’Inno alla Gioia, inizialmente intitolato Inno alla Libertà.</a:t>
            </a:r>
          </a:p>
          <a:p>
            <a:pPr>
              <a:lnSpc>
                <a:spcPct val="90000"/>
              </a:lnSpc>
              <a:buFontTx/>
              <a:buNone/>
            </a:pPr>
            <a:endParaRPr lang="it-IT" sz="2800" dirty="0"/>
          </a:p>
        </p:txBody>
      </p:sp>
      <p:pic>
        <p:nvPicPr>
          <p:cNvPr id="4" name="Picture 2" descr="C:\Users\fabio\Pictures\VIAGGIO IN GERMANIA\IMG_2957.JPG"/>
          <p:cNvPicPr>
            <a:picLocks noChangeAspect="1" noChangeArrowheads="1"/>
          </p:cNvPicPr>
          <p:nvPr/>
        </p:nvPicPr>
        <p:blipFill>
          <a:blip r:embed="rId2" cstate="print"/>
          <a:srcRect/>
          <a:stretch>
            <a:fillRect/>
          </a:stretch>
        </p:blipFill>
        <p:spPr bwMode="auto">
          <a:xfrm>
            <a:off x="1979712" y="3781255"/>
            <a:ext cx="5351865" cy="3076745"/>
          </a:xfrm>
          <a:prstGeom prst="rect">
            <a:avLst/>
          </a:prstGeom>
          <a:noFill/>
        </p:spPr>
      </p:pic>
      <p:sp>
        <p:nvSpPr>
          <p:cNvPr id="5" name="Rettangolo 4"/>
          <p:cNvSpPr/>
          <p:nvPr/>
        </p:nvSpPr>
        <p:spPr>
          <a:xfrm>
            <a:off x="4860032" y="6453336"/>
            <a:ext cx="2448272" cy="40466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t-IT" b="1" dirty="0" smtClean="0">
                <a:solidFill>
                  <a:srgbClr val="7030A0"/>
                </a:solidFill>
              </a:rPr>
              <a:t>Liceo classico</a:t>
            </a:r>
            <a:endParaRPr lang="it-IT" b="1" dirty="0">
              <a:solidFill>
                <a:srgbClr val="7030A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title"/>
          </p:nvPr>
        </p:nvSpPr>
        <p:spPr/>
        <p:txBody>
          <a:bodyPr/>
          <a:lstStyle/>
          <a:p>
            <a:endParaRPr lang="it-IT" smtClean="0">
              <a:solidFill>
                <a:srgbClr val="9F7A70"/>
              </a:solidFill>
            </a:endParaRPr>
          </a:p>
        </p:txBody>
      </p:sp>
      <p:sp>
        <p:nvSpPr>
          <p:cNvPr id="3" name="Segnaposto contenuto 2"/>
          <p:cNvSpPr>
            <a:spLocks noGrp="1"/>
          </p:cNvSpPr>
          <p:nvPr>
            <p:ph sz="quarter" idx="1"/>
          </p:nvPr>
        </p:nvSpPr>
        <p:spPr>
          <a:xfrm>
            <a:off x="301752" y="404664"/>
            <a:ext cx="4630288" cy="5694384"/>
          </a:xfrm>
          <a:ln/>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marL="274320" indent="-274320" fontAlgn="auto">
              <a:spcAft>
                <a:spcPts val="0"/>
              </a:spcAft>
              <a:buFont typeface="Wingdings 2"/>
              <a:buChar char=""/>
              <a:defRPr/>
            </a:pPr>
            <a:r>
              <a:rPr lang="it-IT" dirty="0" smtClean="0"/>
              <a:t>Thomas per non lasciare solo il suo amico decise di seguirlo. Durante un allenamento di pugilato, il campione chiese qualche volontario per una dimostrazione, e Thomas si fece avanti perché aveva una questione da risolvere con lui, ovvero il campione aveva picchiato </a:t>
            </a:r>
            <a:r>
              <a:rPr lang="it-IT" dirty="0" err="1" smtClean="0"/>
              <a:t>Arvid</a:t>
            </a:r>
            <a:r>
              <a:rPr lang="it-IT" dirty="0" smtClean="0"/>
              <a:t>, schiacciandogli la mano che usava per suonare. Al termine di questo incontro se ne vanno tutti e due sanguinanti. </a:t>
            </a:r>
          </a:p>
          <a:p>
            <a:pPr marL="274320" indent="-274320" fontAlgn="auto">
              <a:spcAft>
                <a:spcPts val="0"/>
              </a:spcAft>
              <a:buFont typeface="Wingdings 2"/>
              <a:buChar char=""/>
              <a:defRPr/>
            </a:pPr>
            <a:r>
              <a:rPr lang="it-IT" dirty="0" err="1" smtClean="0"/>
              <a:t>Knopp</a:t>
            </a:r>
            <a:r>
              <a:rPr lang="it-IT" dirty="0" smtClean="0"/>
              <a:t> disse a Peter di controllare quello che consegnava nei pacchi, che dovevano contenere dei libri, ma in realtà scopre che nei libri erano nascosti dei certificati di nascita falsi per aiutare gli ebrei a cambiare identità. </a:t>
            </a:r>
          </a:p>
          <a:p>
            <a:pPr marL="274320" indent="-274320" fontAlgn="auto">
              <a:spcAft>
                <a:spcPts val="0"/>
              </a:spcAft>
              <a:buFont typeface="Wingdings 2"/>
              <a:buNone/>
              <a:defRPr/>
            </a:pPr>
            <a:endParaRPr lang="it-IT" dirty="0"/>
          </a:p>
        </p:txBody>
      </p:sp>
      <p:pic>
        <p:nvPicPr>
          <p:cNvPr id="17413" name="Picture 2" descr="https://mysmsbooks.files.wordpress.com/2015/06/baleandleonardswingkids.jpg?w=198&amp;h=300"/>
          <p:cNvPicPr>
            <a:picLocks noChangeAspect="1" noChangeArrowheads="1"/>
          </p:cNvPicPr>
          <p:nvPr/>
        </p:nvPicPr>
        <p:blipFill>
          <a:blip r:embed="rId2" cstate="print"/>
          <a:srcRect/>
          <a:stretch>
            <a:fillRect/>
          </a:stretch>
        </p:blipFill>
        <p:spPr bwMode="auto">
          <a:xfrm>
            <a:off x="5356225" y="692150"/>
            <a:ext cx="3327400" cy="5040313"/>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abio\Pictures\VIAGGIO IN GERMANIA\IMG_3002.JPG"/>
          <p:cNvPicPr>
            <a:picLocks noChangeAspect="1" noChangeArrowheads="1"/>
          </p:cNvPicPr>
          <p:nvPr/>
        </p:nvPicPr>
        <p:blipFill>
          <a:blip r:embed="rId2" cstate="print"/>
          <a:srcRect/>
          <a:stretch>
            <a:fillRect/>
          </a:stretch>
        </p:blipFill>
        <p:spPr bwMode="auto">
          <a:xfrm>
            <a:off x="4627769" y="1628800"/>
            <a:ext cx="3184591" cy="2437247"/>
          </a:xfrm>
          <a:prstGeom prst="rect">
            <a:avLst/>
          </a:prstGeom>
          <a:noFill/>
        </p:spPr>
      </p:pic>
      <p:sp>
        <p:nvSpPr>
          <p:cNvPr id="30724" name="Rectangle 4"/>
          <p:cNvSpPr>
            <a:spLocks noGrp="1" noChangeArrowheads="1"/>
          </p:cNvSpPr>
          <p:nvPr>
            <p:ph type="title"/>
          </p:nvPr>
        </p:nvSpPr>
        <p:spPr>
          <a:xfrm>
            <a:off x="457200" y="274638"/>
            <a:ext cx="8229600" cy="706090"/>
          </a:xfrm>
        </p:spPr>
        <p:style>
          <a:lnRef idx="1">
            <a:schemeClr val="accent2"/>
          </a:lnRef>
          <a:fillRef idx="2">
            <a:schemeClr val="accent2"/>
          </a:fillRef>
          <a:effectRef idx="1">
            <a:schemeClr val="accent2"/>
          </a:effectRef>
          <a:fontRef idx="minor">
            <a:schemeClr val="dk1"/>
          </a:fontRef>
        </p:style>
        <p:txBody>
          <a:bodyPr/>
          <a:lstStyle/>
          <a:p>
            <a:r>
              <a:rPr lang="it-IT" dirty="0">
                <a:solidFill>
                  <a:srgbClr val="FF0000"/>
                </a:solidFill>
              </a:rPr>
              <a:t>IL VIAGGIO </a:t>
            </a:r>
            <a:r>
              <a:rPr lang="it-IT" dirty="0" err="1">
                <a:solidFill>
                  <a:srgbClr val="FF0000"/>
                </a:solidFill>
              </a:rPr>
              <a:t>DI</a:t>
            </a:r>
            <a:r>
              <a:rPr lang="it-IT" dirty="0">
                <a:solidFill>
                  <a:srgbClr val="FF0000"/>
                </a:solidFill>
              </a:rPr>
              <a:t> RITORNO</a:t>
            </a:r>
          </a:p>
        </p:txBody>
      </p:sp>
      <p:sp>
        <p:nvSpPr>
          <p:cNvPr id="30725" name="Rectangle 5"/>
          <p:cNvSpPr>
            <a:spLocks noGrp="1" noChangeArrowheads="1"/>
          </p:cNvSpPr>
          <p:nvPr>
            <p:ph type="body" sz="half" idx="1"/>
          </p:nvPr>
        </p:nvSpPr>
        <p:spPr/>
        <p:style>
          <a:lnRef idx="1">
            <a:schemeClr val="accent1"/>
          </a:lnRef>
          <a:fillRef idx="2">
            <a:schemeClr val="accent1"/>
          </a:fillRef>
          <a:effectRef idx="1">
            <a:schemeClr val="accent1"/>
          </a:effectRef>
          <a:fontRef idx="minor">
            <a:schemeClr val="dk1"/>
          </a:fontRef>
        </p:style>
        <p:txBody>
          <a:bodyPr/>
          <a:lstStyle/>
          <a:p>
            <a:pPr>
              <a:buFontTx/>
              <a:buNone/>
            </a:pPr>
            <a:r>
              <a:rPr lang="it-IT" sz="2000" dirty="0"/>
              <a:t>    L’ultimo giorno ci siamo recati a </a:t>
            </a:r>
            <a:r>
              <a:rPr lang="it-IT" sz="2000" dirty="0" err="1"/>
              <a:t>Wattens</a:t>
            </a:r>
            <a:r>
              <a:rPr lang="it-IT" sz="2000" dirty="0"/>
              <a:t> dove abbiamo visitato la fabbrica e lo </a:t>
            </a:r>
            <a:r>
              <a:rPr lang="it-IT" sz="2000" dirty="0" err="1"/>
              <a:t>store</a:t>
            </a:r>
            <a:r>
              <a:rPr lang="it-IT" sz="2000" dirty="0"/>
              <a:t> del famoso Swarovski. Durante il viaggio di ritorno abbiamo percorso il ponte Europa che si trova in Austria ed è alto 150 metri. E’ molto importante e particolare sia dal punto di vista artistico che architettonico.</a:t>
            </a:r>
          </a:p>
        </p:txBody>
      </p:sp>
      <p:sp>
        <p:nvSpPr>
          <p:cNvPr id="30729" name="Text Box 9"/>
          <p:cNvSpPr txBox="1">
            <a:spLocks noChangeArrowheads="1"/>
          </p:cNvSpPr>
          <p:nvPr/>
        </p:nvSpPr>
        <p:spPr bwMode="auto">
          <a:xfrm>
            <a:off x="4572000" y="1556792"/>
            <a:ext cx="4320480" cy="3693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pPr>
            <a:r>
              <a:rPr lang="it-IT" dirty="0" smtClean="0"/>
              <a:t>Il Gigante verde nella fabbrica </a:t>
            </a:r>
            <a:r>
              <a:rPr lang="it-IT" dirty="0"/>
              <a:t>Swarovski </a:t>
            </a:r>
          </a:p>
        </p:txBody>
      </p:sp>
      <p:pic>
        <p:nvPicPr>
          <p:cNvPr id="2051" name="Picture 3" descr="C:\Users\fabio\Pictures\VIAGGIO IN GERMANIA\IMG_2993.JPG"/>
          <p:cNvPicPr>
            <a:picLocks noChangeAspect="1" noChangeArrowheads="1"/>
          </p:cNvPicPr>
          <p:nvPr/>
        </p:nvPicPr>
        <p:blipFill>
          <a:blip r:embed="rId3" cstate="print"/>
          <a:srcRect/>
          <a:stretch>
            <a:fillRect/>
          </a:stretch>
        </p:blipFill>
        <p:spPr bwMode="auto">
          <a:xfrm>
            <a:off x="5508104" y="4221088"/>
            <a:ext cx="3456384" cy="2636912"/>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fabio\Pictures\VIAGGIO IN GERMANIA\IMG_3001.JPG"/>
          <p:cNvPicPr>
            <a:picLocks noChangeAspect="1" noChangeArrowheads="1"/>
          </p:cNvPicPr>
          <p:nvPr/>
        </p:nvPicPr>
        <p:blipFill>
          <a:blip r:embed="rId2" cstate="print"/>
          <a:srcRect/>
          <a:stretch>
            <a:fillRect/>
          </a:stretch>
        </p:blipFill>
        <p:spPr bwMode="auto">
          <a:xfrm>
            <a:off x="0" y="809328"/>
            <a:ext cx="9144000" cy="6048672"/>
          </a:xfrm>
          <a:prstGeom prst="rect">
            <a:avLst/>
          </a:prstGeom>
          <a:noFill/>
        </p:spPr>
      </p:pic>
      <p:sp>
        <p:nvSpPr>
          <p:cNvPr id="32770" name="Rectangle 2"/>
          <p:cNvSpPr>
            <a:spLocks noGrp="1" noChangeArrowheads="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it-IT" sz="2800" dirty="0" smtClean="0">
                <a:solidFill>
                  <a:srgbClr val="FF0000"/>
                </a:solidFill>
              </a:rPr>
              <a:t>ULTIME </a:t>
            </a:r>
            <a:r>
              <a:rPr lang="it-IT" sz="2800" dirty="0">
                <a:solidFill>
                  <a:srgbClr val="FF0000"/>
                </a:solidFill>
              </a:rPr>
              <a:t>CONSIDERAZIONI</a:t>
            </a:r>
          </a:p>
        </p:txBody>
      </p:sp>
      <p:sp>
        <p:nvSpPr>
          <p:cNvPr id="32771" name="Rectangle 3"/>
          <p:cNvSpPr>
            <a:spLocks noGrp="1" noChangeArrowheads="1"/>
          </p:cNvSpPr>
          <p:nvPr>
            <p:ph type="body" idx="1"/>
          </p:nvPr>
        </p:nvSpPr>
        <p:spPr>
          <a:xfrm>
            <a:off x="179512" y="1052737"/>
            <a:ext cx="8964488" cy="936103"/>
          </a:xfrm>
        </p:spPr>
        <p:style>
          <a:lnRef idx="1">
            <a:schemeClr val="accent1"/>
          </a:lnRef>
          <a:fillRef idx="2">
            <a:schemeClr val="accent1"/>
          </a:fillRef>
          <a:effectRef idx="1">
            <a:schemeClr val="accent1"/>
          </a:effectRef>
          <a:fontRef idx="minor">
            <a:schemeClr val="dk1"/>
          </a:fontRef>
        </p:style>
        <p:txBody>
          <a:bodyPr/>
          <a:lstStyle/>
          <a:p>
            <a:pPr>
              <a:buFontTx/>
              <a:buNone/>
            </a:pPr>
            <a:r>
              <a:rPr lang="it-IT" sz="1800" dirty="0"/>
              <a:t>   </a:t>
            </a:r>
            <a:r>
              <a:rPr lang="it-IT" sz="1800" dirty="0" smtClean="0"/>
              <a:t>Questo viaggio, </a:t>
            </a:r>
            <a:r>
              <a:rPr lang="it-IT" sz="1800" dirty="0"/>
              <a:t>non solo </a:t>
            </a:r>
            <a:r>
              <a:rPr lang="it-IT" sz="1800" dirty="0" smtClean="0"/>
              <a:t>ci </a:t>
            </a:r>
            <a:r>
              <a:rPr lang="it-IT" sz="1800" dirty="0"/>
              <a:t>ha </a:t>
            </a:r>
            <a:r>
              <a:rPr lang="it-IT" sz="1800"/>
              <a:t>portato </a:t>
            </a:r>
            <a:r>
              <a:rPr lang="it-IT" sz="1800" smtClean="0"/>
              <a:t>a </a:t>
            </a:r>
            <a:r>
              <a:rPr lang="it-IT" sz="1800" dirty="0"/>
              <a:t>conoscenza di situazioni che </a:t>
            </a:r>
            <a:r>
              <a:rPr lang="it-IT" sz="1800" dirty="0" smtClean="0"/>
              <a:t>ignoravamo, </a:t>
            </a:r>
            <a:r>
              <a:rPr lang="it-IT" sz="1800" dirty="0"/>
              <a:t>ma è </a:t>
            </a:r>
            <a:r>
              <a:rPr lang="it-IT" sz="1800" dirty="0" smtClean="0"/>
              <a:t>stato </a:t>
            </a:r>
            <a:r>
              <a:rPr lang="it-IT" sz="1800" dirty="0"/>
              <a:t>anche un momento per stare in compagnia, fare nuove amicizie, consultarci, parlare insieme, condividere e vedere tante cose nuove.</a:t>
            </a:r>
          </a:p>
        </p:txBody>
      </p:sp>
    </p:spTree>
  </p:cSld>
  <p:clrMapOvr>
    <a:masterClrMapping/>
  </p:clrMapOvr>
  <p:transition spd="slow">
    <p:pull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1124744"/>
            <a:ext cx="8064896" cy="2585323"/>
          </a:xfrm>
          <a:prstGeom prst="rect">
            <a:avLst/>
          </a:prstGeom>
          <a:noFill/>
        </p:spPr>
        <p:txBody>
          <a:bodyPr wrap="square" rtlCol="0">
            <a:spAutoFit/>
          </a:bodyPr>
          <a:lstStyle/>
          <a:p>
            <a:r>
              <a:rPr lang="it-IT" sz="5400" i="1" dirty="0" smtClean="0"/>
              <a:t>“Se comprendere è impossibile, </a:t>
            </a:r>
          </a:p>
          <a:p>
            <a:r>
              <a:rPr lang="it-IT" sz="5400" i="1" dirty="0" smtClean="0"/>
              <a:t>conoscere è necessario”.</a:t>
            </a:r>
            <a:endParaRPr lang="it-IT" sz="5400" dirty="0"/>
          </a:p>
        </p:txBody>
      </p:sp>
      <p:pic>
        <p:nvPicPr>
          <p:cNvPr id="1026" name="Picture 2" descr="http://www.vitadamamma.com/wp-content/uploads/2014/01/2014-2.jpg"/>
          <p:cNvPicPr>
            <a:picLocks noChangeAspect="1" noChangeArrowheads="1"/>
          </p:cNvPicPr>
          <p:nvPr/>
        </p:nvPicPr>
        <p:blipFill>
          <a:blip r:embed="rId2" cstate="print"/>
          <a:srcRect/>
          <a:stretch>
            <a:fillRect/>
          </a:stretch>
        </p:blipFill>
        <p:spPr bwMode="auto">
          <a:xfrm>
            <a:off x="467544" y="4437112"/>
            <a:ext cx="8312304" cy="1234852"/>
          </a:xfrm>
          <a:prstGeom prst="rect">
            <a:avLst/>
          </a:prstGeom>
          <a:noFill/>
        </p:spPr>
      </p:pic>
      <p:sp>
        <p:nvSpPr>
          <p:cNvPr id="4" name="CasellaDiTesto 3"/>
          <p:cNvSpPr txBox="1"/>
          <p:nvPr/>
        </p:nvSpPr>
        <p:spPr>
          <a:xfrm>
            <a:off x="4139952" y="6309320"/>
            <a:ext cx="4608512" cy="369332"/>
          </a:xfrm>
          <a:prstGeom prst="rect">
            <a:avLst/>
          </a:prstGeom>
          <a:noFill/>
        </p:spPr>
        <p:txBody>
          <a:bodyPr wrap="square" rtlCol="0">
            <a:spAutoFit/>
          </a:bodyPr>
          <a:lstStyle/>
          <a:p>
            <a:r>
              <a:rPr lang="it-IT" b="1" dirty="0" smtClean="0">
                <a:solidFill>
                  <a:srgbClr val="0070C0"/>
                </a:solidFill>
              </a:rPr>
              <a:t>La classe terza B e la prof.ssa </a:t>
            </a:r>
            <a:r>
              <a:rPr lang="it-IT" b="1" dirty="0" err="1" smtClean="0">
                <a:solidFill>
                  <a:srgbClr val="0070C0"/>
                </a:solidFill>
              </a:rPr>
              <a:t>Radesca</a:t>
            </a:r>
            <a:endParaRPr lang="it-IT" b="1" dirty="0">
              <a:solidFill>
                <a:srgbClr val="0070C0"/>
              </a:solidFill>
            </a:endParaRPr>
          </a:p>
        </p:txBody>
      </p:sp>
    </p:spTree>
  </p:cSld>
  <p:clrMapOvr>
    <a:masterClrMapping/>
  </p:clrMapOvr>
  <p:transition spd="slow">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1"/>
          <p:cNvSpPr>
            <a:spLocks noGrp="1"/>
          </p:cNvSpPr>
          <p:nvPr>
            <p:ph type="title"/>
          </p:nvPr>
        </p:nvSpPr>
        <p:spPr/>
        <p:txBody>
          <a:bodyPr/>
          <a:lstStyle/>
          <a:p>
            <a:endParaRPr lang="it-IT" smtClean="0">
              <a:solidFill>
                <a:srgbClr val="9F7A70"/>
              </a:solidFill>
            </a:endParaRPr>
          </a:p>
        </p:txBody>
      </p:sp>
      <p:sp>
        <p:nvSpPr>
          <p:cNvPr id="3" name="Segnaposto contenuto 2"/>
          <p:cNvSpPr>
            <a:spLocks noGrp="1"/>
          </p:cNvSpPr>
          <p:nvPr>
            <p:ph sz="quarter" idx="1"/>
          </p:nvPr>
        </p:nvSpPr>
        <p:spPr>
          <a:xfrm>
            <a:off x="301752" y="188640"/>
            <a:ext cx="4702296" cy="6192688"/>
          </a:xfrm>
          <a:ln/>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marL="274320" indent="-274320" fontAlgn="auto">
              <a:spcAft>
                <a:spcPts val="0"/>
              </a:spcAft>
              <a:buFont typeface="Wingdings 2"/>
              <a:buChar char=""/>
              <a:defRPr/>
            </a:pPr>
            <a:r>
              <a:rPr lang="it-IT" dirty="0" smtClean="0"/>
              <a:t>In quei giorni Thomas diventa un fanatico del nazismo, tanto che inizia a odiare gli ebrei come tutti gli altri e denuncia suo padre perché aveva parlato male del regime nazista. I rapporti tra Thomas e i suoi amici, soprattutto con Peter, cambiano radicalmente, ovvero si inaspriscono e rischiano di spezzarsi del tutto. </a:t>
            </a:r>
          </a:p>
          <a:p>
            <a:pPr marL="274320" indent="-274320" fontAlgn="auto">
              <a:spcAft>
                <a:spcPts val="0"/>
              </a:spcAft>
              <a:buFont typeface="Wingdings 2"/>
              <a:buChar char=""/>
              <a:defRPr/>
            </a:pPr>
            <a:r>
              <a:rPr lang="it-IT" dirty="0" smtClean="0"/>
              <a:t>Peter viene incaricato dalla scuola hitleriana di consegnare dei pacchi a delle persone. Dopo la seconda consegna, sentendo piangere una donna che aveva ricevuto il pacco, decise di provare ad aprirne uno e scoprì che dentro c'erano le ceneri dei mariti con scritto “traditore” perché avevano aiutato gli ebrei e Peter si mise a urlare e a piangere. </a:t>
            </a:r>
          </a:p>
          <a:p>
            <a:pPr marL="274320" indent="-274320" fontAlgn="auto">
              <a:spcAft>
                <a:spcPts val="0"/>
              </a:spcAft>
              <a:buFont typeface="Wingdings 2"/>
              <a:buNone/>
              <a:defRPr/>
            </a:pPr>
            <a:endParaRPr lang="it-IT" dirty="0"/>
          </a:p>
        </p:txBody>
      </p:sp>
      <p:pic>
        <p:nvPicPr>
          <p:cNvPr id="18437" name="Picture 2" descr="https://i.ytimg.com/vi/tjEgNKSN83M/hqdefault.jpg"/>
          <p:cNvPicPr>
            <a:picLocks noChangeAspect="1" noChangeArrowheads="1"/>
          </p:cNvPicPr>
          <p:nvPr/>
        </p:nvPicPr>
        <p:blipFill>
          <a:blip r:embed="rId2" cstate="print"/>
          <a:srcRect/>
          <a:stretch>
            <a:fillRect/>
          </a:stretch>
        </p:blipFill>
        <p:spPr bwMode="auto">
          <a:xfrm>
            <a:off x="5148263" y="1412875"/>
            <a:ext cx="3995737" cy="3429000"/>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p:cNvSpPr>
            <a:spLocks noGrp="1"/>
          </p:cNvSpPr>
          <p:nvPr>
            <p:ph type="title"/>
          </p:nvPr>
        </p:nvSpPr>
        <p:spPr/>
        <p:txBody>
          <a:bodyPr/>
          <a:lstStyle/>
          <a:p>
            <a:endParaRPr lang="it-IT" smtClean="0"/>
          </a:p>
        </p:txBody>
      </p:sp>
      <p:sp>
        <p:nvSpPr>
          <p:cNvPr id="19458" name="Segnaposto testo 2"/>
          <p:cNvSpPr>
            <a:spLocks noGrp="1"/>
          </p:cNvSpPr>
          <p:nvPr>
            <p:ph type="body" idx="2"/>
          </p:nvPr>
        </p:nvSpPr>
        <p:spPr/>
        <p:txBody>
          <a:bodyPr/>
          <a:lstStyle/>
          <a:p>
            <a:endParaRPr lang="it-IT" smtClean="0"/>
          </a:p>
        </p:txBody>
      </p:sp>
      <p:sp>
        <p:nvSpPr>
          <p:cNvPr id="4" name="Segnaposto contenuto 3"/>
          <p:cNvSpPr>
            <a:spLocks noGrp="1"/>
          </p:cNvSpPr>
          <p:nvPr>
            <p:ph sz="quarter" idx="1"/>
          </p:nvPr>
        </p:nvSpPr>
        <p:spPr>
          <a:xfrm>
            <a:off x="251520" y="836712"/>
            <a:ext cx="8511480" cy="3024336"/>
          </a:xfrm>
          <a:ln/>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marL="274320" indent="-274320" fontAlgn="auto">
              <a:spcAft>
                <a:spcPts val="0"/>
              </a:spcAft>
              <a:buFont typeface="Wingdings 2"/>
              <a:buNone/>
              <a:defRPr/>
            </a:pPr>
            <a:r>
              <a:rPr lang="it-IT" dirty="0" smtClean="0"/>
              <a:t>    Una sera in cui Thomas era di pattuglia per la scuola hitleriana, Peter andò a ballare lo swing in una sala da ballo, ma sfortunatamente venne scoperto e a questo punto vi fu lo scontro finale tra Thomas e Peter. Thomas stava per uccidere Peter, ma poi si pentì e gli disse di scappare o lo avrebbero portato nei campi di lavoro, ma Peter disse che non sarebbe scappato e in quel momento venne catturato. Prima di essere caricato sul camion cantò un pezzo di uno swing e accennò a </a:t>
            </a:r>
            <a:r>
              <a:rPr lang="it-IT" dirty="0" err="1" smtClean="0"/>
              <a:t>ballarlo…</a:t>
            </a:r>
            <a:r>
              <a:rPr lang="it-IT" dirty="0" smtClean="0"/>
              <a:t> Thomas rimase molto colpito e lo salutò dicendogli “</a:t>
            </a:r>
            <a:r>
              <a:rPr lang="it-IT" dirty="0" err="1" smtClean="0"/>
              <a:t>heil</a:t>
            </a:r>
            <a:r>
              <a:rPr lang="it-IT" dirty="0" smtClean="0"/>
              <a:t> Swing </a:t>
            </a:r>
            <a:r>
              <a:rPr lang="it-IT" dirty="0" err="1" smtClean="0"/>
              <a:t>Kids</a:t>
            </a:r>
            <a:r>
              <a:rPr lang="it-IT" dirty="0" smtClean="0"/>
              <a:t>”, ovvero “ciao Swing </a:t>
            </a:r>
            <a:r>
              <a:rPr lang="it-IT" dirty="0" err="1" smtClean="0"/>
              <a:t>Kids</a:t>
            </a:r>
            <a:r>
              <a:rPr lang="it-IT" dirty="0" smtClean="0"/>
              <a:t>” e al suo si unì il saluto disperato del fratello di Peter.</a:t>
            </a:r>
          </a:p>
          <a:p>
            <a:pPr marL="274320" indent="-274320" fontAlgn="auto">
              <a:spcAft>
                <a:spcPts val="0"/>
              </a:spcAft>
              <a:buFont typeface="Wingdings 2"/>
              <a:buNone/>
              <a:defRPr/>
            </a:pPr>
            <a:endParaRPr lang="it-IT" dirty="0"/>
          </a:p>
        </p:txBody>
      </p:sp>
      <p:pic>
        <p:nvPicPr>
          <p:cNvPr id="19462" name="Picture 2" descr="http://cf2.imgobject.com/t/p/original/7KPKAOeXGaCc0F9TT4nADfMCpId.jpg"/>
          <p:cNvPicPr>
            <a:picLocks noChangeAspect="1" noChangeArrowheads="1"/>
          </p:cNvPicPr>
          <p:nvPr/>
        </p:nvPicPr>
        <p:blipFill>
          <a:blip r:embed="rId2" cstate="print"/>
          <a:srcRect/>
          <a:stretch>
            <a:fillRect/>
          </a:stretch>
        </p:blipFill>
        <p:spPr bwMode="auto">
          <a:xfrm>
            <a:off x="2195513" y="3933825"/>
            <a:ext cx="4752975" cy="2671763"/>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olo 1"/>
          <p:cNvSpPr>
            <a:spLocks noGrp="1"/>
          </p:cNvSpPr>
          <p:nvPr>
            <p:ph type="title"/>
          </p:nvPr>
        </p:nvSpPr>
        <p:spPr/>
        <p:txBody>
          <a:bodyPr/>
          <a:lstStyle/>
          <a:p>
            <a:endParaRPr lang="it-IT" smtClean="0">
              <a:solidFill>
                <a:srgbClr val="9F7A70"/>
              </a:solidFill>
            </a:endParaRPr>
          </a:p>
        </p:txBody>
      </p:sp>
      <p:sp>
        <p:nvSpPr>
          <p:cNvPr id="3" name="Segnaposto contenuto 2"/>
          <p:cNvSpPr>
            <a:spLocks noGrp="1"/>
          </p:cNvSpPr>
          <p:nvPr>
            <p:ph sz="quarter" idx="1"/>
          </p:nvPr>
        </p:nvSpPr>
        <p:spPr>
          <a:xfrm>
            <a:off x="301752" y="188640"/>
            <a:ext cx="8503920" cy="2952328"/>
          </a:xfrm>
          <a:ln/>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marL="274320" indent="-274320" fontAlgn="auto">
              <a:spcAft>
                <a:spcPts val="0"/>
              </a:spcAft>
              <a:buFont typeface="Wingdings 2"/>
              <a:buNone/>
              <a:defRPr/>
            </a:pPr>
            <a:r>
              <a:rPr lang="it-IT" dirty="0" smtClean="0"/>
              <a:t>    Per noi il film è stato molto bello, anche se molto triste perché narrava di fatti accaduti realmente, ovvero il nazismo e l'odio razziale. Le tematiche che più ci hanno colpito sono: il rapporto di amicizia tra i tre protagonisti e i cambiamenti che subisce; l’importanza della “scelta”, il fatto che alcune siano prese consapevolmente e che altri, invece, siano costretti a fare delle scelte, pur andando contro la propria personalità e i propri valori, ma anche il fatto che sia comunque possibile tornare sui propri passi e cambiare idea; la musica che è espressione di libertà, a cui Peter non rinuncia a costo di essere catturato; i valori che ci portiamo dentro e a cui non bisogna rinunciare anche se esprimerli può essere rischioso; la solidarietà verso i più deboli, anche a costo della vita.</a:t>
            </a:r>
          </a:p>
          <a:p>
            <a:pPr marL="274320" indent="-274320" fontAlgn="auto">
              <a:spcAft>
                <a:spcPts val="0"/>
              </a:spcAft>
              <a:buFont typeface="Wingdings 2"/>
              <a:buNone/>
              <a:defRPr/>
            </a:pPr>
            <a:endParaRPr lang="it-IT" dirty="0"/>
          </a:p>
        </p:txBody>
      </p:sp>
      <p:pic>
        <p:nvPicPr>
          <p:cNvPr id="20485" name="Picture 2" descr="https://i.ytimg.com/vi/K7I5M3BtDDU/maxresdefault.jpg"/>
          <p:cNvPicPr>
            <a:picLocks noChangeAspect="1" noChangeArrowheads="1"/>
          </p:cNvPicPr>
          <p:nvPr/>
        </p:nvPicPr>
        <p:blipFill>
          <a:blip r:embed="rId2" cstate="print"/>
          <a:srcRect/>
          <a:stretch>
            <a:fillRect/>
          </a:stretch>
        </p:blipFill>
        <p:spPr bwMode="auto">
          <a:xfrm>
            <a:off x="1739900" y="3068638"/>
            <a:ext cx="5640388" cy="3173412"/>
          </a:xfrm>
          <a:prstGeom prst="rect">
            <a:avLst/>
          </a:prstGeom>
          <a:noFill/>
          <a:ln w="9525">
            <a:noFill/>
            <a:miter lim="800000"/>
            <a:headEnd/>
            <a:tailEnd/>
          </a:ln>
        </p:spPr>
      </p:pic>
      <p:sp>
        <p:nvSpPr>
          <p:cNvPr id="5" name="CasellaDiTesto 4"/>
          <p:cNvSpPr txBox="1"/>
          <p:nvPr/>
        </p:nvSpPr>
        <p:spPr>
          <a:xfrm>
            <a:off x="6660232" y="5877272"/>
            <a:ext cx="2016224" cy="36933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it-IT" b="1" i="1" dirty="0"/>
              <a:t>The end</a:t>
            </a:r>
          </a:p>
        </p:txBody>
      </p:sp>
    </p:spTree>
  </p:cSld>
  <p:clrMapOvr>
    <a:masterClrMapping/>
  </p:clrMapOvr>
  <p:transition spd="slow">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ttà">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nivers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3">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568</TotalTime>
  <Words>6721</Words>
  <Application>Microsoft Office PowerPoint</Application>
  <PresentationFormat>Presentazione su schermo (4:3)</PresentationFormat>
  <Paragraphs>197</Paragraphs>
  <Slides>62</Slides>
  <Notes>3</Notes>
  <HiddenSlides>0</HiddenSlides>
  <MMClips>0</MMClips>
  <ScaleCrop>false</ScaleCrop>
  <HeadingPairs>
    <vt:vector size="4" baseType="variant">
      <vt:variant>
        <vt:lpstr>Tema</vt:lpstr>
      </vt:variant>
      <vt:variant>
        <vt:i4>1</vt:i4>
      </vt:variant>
      <vt:variant>
        <vt:lpstr>Titoli diapositive</vt:lpstr>
      </vt:variant>
      <vt:variant>
        <vt:i4>62</vt:i4>
      </vt:variant>
    </vt:vector>
  </HeadingPairs>
  <TitlesOfParts>
    <vt:vector size="63" baseType="lpstr">
      <vt:lpstr>Città</vt:lpstr>
      <vt:lpstr> </vt:lpstr>
      <vt:lpstr>“Meditate che questo è stato”</vt:lpstr>
      <vt:lpstr>Il film “Swing kids”</vt:lpstr>
      <vt:lpstr>Diapositiva 4</vt:lpstr>
      <vt:lpstr>Diapositiva 5</vt:lpstr>
      <vt:lpstr>Diapositiva 6</vt:lpstr>
      <vt:lpstr>Diapositiva 7</vt:lpstr>
      <vt:lpstr>Diapositiva 8</vt:lpstr>
      <vt:lpstr>Diapositiva 9</vt:lpstr>
      <vt:lpstr>La vita durante il regime</vt:lpstr>
      <vt:lpstr>Cos’è un regime?</vt:lpstr>
      <vt:lpstr>Cos’è una dittatura?</vt:lpstr>
      <vt:lpstr>Cos’è un totalitarismo?</vt:lpstr>
      <vt:lpstr>Il fascismo in Italia</vt:lpstr>
      <vt:lpstr>I giovani e il fascismo</vt:lpstr>
      <vt:lpstr>Diapositiva 16</vt:lpstr>
      <vt:lpstr>Diapositiva 17</vt:lpstr>
      <vt:lpstr>Diapositiva 18</vt:lpstr>
      <vt:lpstr>Una testimonianza… Lidia</vt:lpstr>
      <vt:lpstr>L’Italia dopo il fascismo</vt:lpstr>
      <vt:lpstr>I Principi della Costituzione</vt:lpstr>
      <vt:lpstr>\</vt:lpstr>
      <vt:lpstr>Diapositiva 23</vt:lpstr>
      <vt:lpstr>La scuola nazista</vt:lpstr>
      <vt:lpstr>Nostre considerazioni</vt:lpstr>
      <vt:lpstr>Attraverso leggi eccezionali Hitler realizzò la “nazificazione” della Germania, trasformandola in uno Stato totalitario e portando il partito nazista a essere l’unico della nazione. Egli impose la censura, che andava ad annullare la libertà di stampa e di opinione. Inoltre Hitler per garantire il rispetto delle leggi da lui imposte, diede vita a due corpi di polizia: quello militare delle SS (in tedesco Schutz-Staffeln, cioè squadre di difesa), e quello civile della Gestapo, che eseguiva gli ordini delle SS. Queste, nella notte tra il 30 giugno e il 1° luglio 1934, passata alla storia come “la notte dei lunghi coltelli”, assassinarono tutti coloro che erano contrari al regime nazista. </vt:lpstr>
      <vt:lpstr>I campi: di lavoro, di concentramento, di sterminio, di smistamento</vt:lpstr>
      <vt:lpstr>Diapositiva 28</vt:lpstr>
      <vt:lpstr>Diapositiva 29</vt:lpstr>
      <vt:lpstr>Diapositiva 30</vt:lpstr>
      <vt:lpstr>Primo Levi, “Se questo è un uomo”</vt:lpstr>
      <vt:lpstr>Primo Levi, “Se questo è un uomo”</vt:lpstr>
      <vt:lpstr>I campi di sterminio</vt:lpstr>
      <vt:lpstr>I campi di smistamento</vt:lpstr>
      <vt:lpstr>Il campo di Fossoli </vt:lpstr>
      <vt:lpstr>La visita a Fossoli</vt:lpstr>
      <vt:lpstr>La struttura</vt:lpstr>
      <vt:lpstr>Diapositiva 38</vt:lpstr>
      <vt:lpstr>Diapositiva 39</vt:lpstr>
      <vt:lpstr>Il Museo del deportato</vt:lpstr>
      <vt:lpstr>I campi di lavoro</vt:lpstr>
      <vt:lpstr>Il campo di Kahla</vt:lpstr>
      <vt:lpstr>KAHLA</vt:lpstr>
      <vt:lpstr>Diapositiva 44</vt:lpstr>
      <vt:lpstr>Caccia-bombardiere</vt:lpstr>
      <vt:lpstr>I deportati di Castelnovo ne’ Monti</vt:lpstr>
      <vt:lpstr>Kahla e la fine della guerra</vt:lpstr>
      <vt:lpstr>LE NOSTRE CONSIDERAZIONI</vt:lpstr>
      <vt:lpstr>Diapositiva 49</vt:lpstr>
      <vt:lpstr>KAHLA</vt:lpstr>
      <vt:lpstr>IL LAVORO </vt:lpstr>
      <vt:lpstr>BUCHENWALD</vt:lpstr>
      <vt:lpstr>L’ARRIVO DEI DEPORTATI ED IL CREMATORIO</vt:lpstr>
      <vt:lpstr>“IL COLPO ALLA NUCA” E L’EMPORIO</vt:lpstr>
      <vt:lpstr>LA TORRE DEL MEMORIALE</vt:lpstr>
      <vt:lpstr>MONACO</vt:lpstr>
      <vt:lpstr>JENA</vt:lpstr>
      <vt:lpstr>WEIMAR</vt:lpstr>
      <vt:lpstr>LA CULTURA DI WEIMAR</vt:lpstr>
      <vt:lpstr>IL VIAGGIO DI RITORNO</vt:lpstr>
      <vt:lpstr>ULTIME CONSIDERAZIONI</vt:lpstr>
      <vt:lpstr>Diapositiva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film “Swing kids”</dc:title>
  <dc:creator>Windows User</dc:creator>
  <cp:lastModifiedBy>Carla Canedoli</cp:lastModifiedBy>
  <cp:revision>108</cp:revision>
  <dcterms:created xsi:type="dcterms:W3CDTF">2015-11-17T15:51:08Z</dcterms:created>
  <dcterms:modified xsi:type="dcterms:W3CDTF">2016-02-18T10:33:32Z</dcterms:modified>
</cp:coreProperties>
</file>