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78" r:id="rId4"/>
    <p:sldId id="263" r:id="rId5"/>
    <p:sldId id="268" r:id="rId6"/>
    <p:sldId id="270" r:id="rId7"/>
    <p:sldId id="272" r:id="rId8"/>
    <p:sldId id="277" r:id="rId9"/>
    <p:sldId id="262" r:id="rId10"/>
    <p:sldId id="279" r:id="rId11"/>
    <p:sldId id="276" r:id="rId12"/>
    <p:sldId id="273" r:id="rId13"/>
    <p:sldId id="260" r:id="rId14"/>
    <p:sldId id="271" r:id="rId15"/>
    <p:sldId id="280" r:id="rId16"/>
    <p:sldId id="265" r:id="rId17"/>
    <p:sldId id="261" r:id="rId18"/>
    <p:sldId id="269" r:id="rId19"/>
    <p:sldId id="266" r:id="rId20"/>
    <p:sldId id="267" r:id="rId21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A56"/>
    <a:srgbClr val="009900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>
        <p:scale>
          <a:sx n="50" d="100"/>
          <a:sy n="50" d="100"/>
        </p:scale>
        <p:origin x="-1411" y="-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3E0EC-8CE3-4D46-A2C9-2FBD0DBB6E63}" type="datetimeFigureOut">
              <a:rPr lang="it-IT" smtClean="0"/>
              <a:t>22/02/2017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CA2DA-406F-4016-8487-7FC0DF7A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94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6D62C-E85B-49B1-B899-87D895E27DC3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46D6-4948-4743-8010-9D27C646FB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7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E46D6-4948-4743-8010-9D27C646FB1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86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795C-9410-4B43-95BB-5514E7C8A569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17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1A9E-0FE5-45C9-8332-490E0C0EF2E5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8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14BC-88A6-4AEB-8894-BAE861BDE140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55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FCA-FF24-4E1B-9D76-16AFC7F2572F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0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8E9-F64A-4996-A77E-F93FE5810A83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39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6E51-4BD3-47B0-A2CA-2DD1ADDBF777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4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3E76-477C-4520-B8FF-26F1EE92A0CE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2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4307-444F-4EB1-ABD6-18AAC7139470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4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34B5-B0E2-4838-B611-FF099BDFCA82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20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04C1-3C41-469C-823E-8971DB0506E4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05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08F-31E2-47E6-B507-E77C65D4BBBA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05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9A264-FC88-4B8E-97E5-C1F7C28CA040}" type="datetime1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18AE-349E-4F06-9364-85E990497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3919"/>
            <a:ext cx="4464496" cy="388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1069489"/>
            <a:ext cx="9230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spc="600" dirty="0" smtClean="0">
                <a:solidFill>
                  <a:srgbClr val="009900"/>
                </a:solidFill>
                <a:latin typeface="Freestyle Script" panose="030804020302050B0404" pitchFamily="66" charset="0"/>
              </a:rPr>
              <a:t>SCAMBI</a:t>
            </a:r>
          </a:p>
          <a:p>
            <a:pPr algn="ctr"/>
            <a:r>
              <a:rPr lang="it-IT" b="1" dirty="0" smtClean="0"/>
              <a:t> </a:t>
            </a:r>
            <a:r>
              <a:rPr lang="it-IT" sz="2000" b="1" dirty="0">
                <a:solidFill>
                  <a:srgbClr val="009900"/>
                </a:solidFill>
              </a:rPr>
              <a:t>IL VALORE DELLA RELAZIONE E DEL DIALOGO CULTURALE: </a:t>
            </a:r>
            <a:endParaRPr lang="it-IT" sz="2000" b="1" dirty="0" smtClean="0">
              <a:solidFill>
                <a:srgbClr val="00990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9900"/>
                </a:solidFill>
              </a:rPr>
              <a:t>VOCI </a:t>
            </a:r>
            <a:r>
              <a:rPr lang="it-IT" sz="2000" b="1" dirty="0">
                <a:solidFill>
                  <a:srgbClr val="009900"/>
                </a:solidFill>
              </a:rPr>
              <a:t>E RACCONTI DELLE </a:t>
            </a:r>
            <a:r>
              <a:rPr lang="it-IT" sz="2000" b="1" dirty="0" smtClean="0">
                <a:solidFill>
                  <a:srgbClr val="009900"/>
                </a:solidFill>
              </a:rPr>
              <a:t>SCUOLE</a:t>
            </a:r>
            <a:endParaRPr lang="it-IT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62255" y="578199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20 FEBBRAIO 2017 • ORE 15.30 </a:t>
            </a:r>
            <a:endParaRPr lang="it-IT" dirty="0"/>
          </a:p>
          <a:p>
            <a:pPr algn="ctr"/>
            <a:r>
              <a:rPr lang="it-IT" b="1" dirty="0"/>
              <a:t>SALA DEL CONSIGLIO COMUNALE DI CASTELNOVO NE’ MONTI</a:t>
            </a:r>
            <a:endParaRPr lang="it-IT" dirty="0"/>
          </a:p>
          <a:p>
            <a:pPr algn="ctr"/>
            <a:r>
              <a:rPr lang="it-IT" dirty="0"/>
              <a:t>I PROGETTI “LA SCUOLA NEL PARCO” A.S. </a:t>
            </a:r>
            <a:r>
              <a:rPr lang="it-IT" dirty="0" smtClean="0"/>
              <a:t>2015-2016</a:t>
            </a:r>
            <a:endParaRPr lang="it-IT" dirty="0"/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13" name="Picture 17" descr="marchioOrizzontaleOn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LOGO%20COMUNE%20COLOR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z="1400" smtClean="0">
                <a:solidFill>
                  <a:schemeClr val="tx1"/>
                </a:solidFill>
              </a:rPr>
              <a:pPr/>
              <a:t>1</a:t>
            </a:fld>
            <a:endParaRPr lang="it-IT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5829851" y="134215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38502" y="1844824"/>
            <a:ext cx="6405498" cy="70788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Temi sviluppati nei progetti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342154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 IN RETE</a:t>
            </a:r>
            <a:endParaRPr lang="it-IT" sz="2800" b="1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0" y="2852936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Esplorazione  del territorio</a:t>
            </a:r>
          </a:p>
          <a:p>
            <a:r>
              <a:rPr lang="it-IT" sz="2800" dirty="0" smtClean="0"/>
              <a:t>Responsabilità dell’uomo sull’ambiente,«Limiti »della natura: risorse finite</a:t>
            </a:r>
          </a:p>
          <a:p>
            <a:r>
              <a:rPr lang="it-IT" sz="2800" dirty="0" smtClean="0"/>
              <a:t>Stili di vita sostenibili</a:t>
            </a:r>
          </a:p>
          <a:p>
            <a:r>
              <a:rPr lang="it-IT" sz="2800" dirty="0" smtClean="0"/>
              <a:t>Consumi consapevoli</a:t>
            </a:r>
          </a:p>
          <a:p>
            <a:r>
              <a:rPr lang="it-IT" sz="2800" dirty="0" smtClean="0"/>
              <a:t>Energie rinnovabili, risparmio energetico e riciclaggio</a:t>
            </a:r>
          </a:p>
          <a:p>
            <a:r>
              <a:rPr lang="it-IT" sz="2800" dirty="0" smtClean="0"/>
              <a:t>Adozione, manutenzione e cura dei luoghi</a:t>
            </a:r>
          </a:p>
        </p:txBody>
      </p:sp>
    </p:spTree>
    <p:extLst>
      <p:ext uri="{BB962C8B-B14F-4D97-AF65-F5344CB8AC3E}">
        <p14:creationId xmlns:p14="http://schemas.microsoft.com/office/powerpoint/2010/main" val="2085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399454"/>
            <a:ext cx="4608512" cy="471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0" y="241484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 IN RETE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829851" y="24148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PARCO NAZIONALE DELL’APPENNINO TOSCO EMILIANO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 GUIDE ESCURSIONISTICHE ED  AMBIENTALI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 CCQS, BIBLIOTECA CROVI, ISTITUTO MERULO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TEATRI, MUSEO CERVI, ARCHIVIO SERENI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 DI ONDA IN ONDA – Atelier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ESPERTI </a:t>
            </a:r>
            <a:r>
              <a:rPr lang="it-IT" sz="2400" b="1" dirty="0" err="1" smtClean="0">
                <a:solidFill>
                  <a:srgbClr val="0070C0"/>
                </a:solidFill>
              </a:rPr>
              <a:t>DI</a:t>
            </a:r>
            <a:r>
              <a:rPr lang="it-IT" sz="2400" b="1" dirty="0" smtClean="0">
                <a:solidFill>
                  <a:srgbClr val="0070C0"/>
                </a:solidFill>
              </a:rPr>
              <a:t> INFORMATICA, </a:t>
            </a:r>
            <a:r>
              <a:rPr lang="it-IT" sz="2400" b="1" dirty="0" err="1" smtClean="0">
                <a:solidFill>
                  <a:srgbClr val="0070C0"/>
                </a:solidFill>
              </a:rPr>
              <a:t>DI</a:t>
            </a:r>
            <a:r>
              <a:rPr lang="it-IT" sz="2400" b="1" dirty="0" smtClean="0">
                <a:solidFill>
                  <a:srgbClr val="0070C0"/>
                </a:solidFill>
              </a:rPr>
              <a:t> TEATRO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SCRITTORI, ASSOCIAZIONI CULTURALI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CONSORZIO BONIFICA EMILIA CENTRALE 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NATURALISTI, FATTORIE DIDATTICHE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CORPO FORESTALE DELLO STATO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GUARDIE ECOLOGICHE VOLONTARIE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 LEGAMBIENTE, COOP-NORDEST, IREN 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AZIENDE AGRICOLE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PASTORI PESCATORI AGRICOLTORI CASARI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 NONNI, GENITORI, ARTIGIANI</a:t>
            </a:r>
            <a:endParaRPr lang="it-IT" b="1" dirty="0" smtClean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71584" y="770072"/>
            <a:ext cx="30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mtClean="0">
                <a:solidFill>
                  <a:srgbClr val="009900"/>
                </a:solidFill>
              </a:rPr>
              <a:t>ESPERTI</a:t>
            </a:r>
            <a:r>
              <a:rPr lang="it-IT" sz="2800" smtClean="0">
                <a:solidFill>
                  <a:srgbClr val="009900"/>
                </a:solidFill>
              </a:rPr>
              <a:t>:</a:t>
            </a:r>
            <a:endParaRPr lang="it-IT" sz="2800" dirty="0">
              <a:solidFill>
                <a:srgbClr val="009900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618AE-349E-4F06-9364-85E990497252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96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88" y="782608"/>
            <a:ext cx="4324712" cy="48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635896" y="80392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USCITE:</a:t>
            </a:r>
            <a:endParaRPr lang="it-IT" sz="2800" b="1" dirty="0">
              <a:solidFill>
                <a:srgbClr val="008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0992" y="1196752"/>
            <a:ext cx="9073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BRIGANTI DEL CERRETO - CERRETO ALPI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DEDALUS - CERVAREZZA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LAGO DI VARANO - CARNOLA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ROCCA DI SAN ROMANO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FATTORIA LA MAESTA’ DEL FAIETO 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ATELIER DELLE ACQUE E DELLE ENERGIE  LIGONCHIO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OASI </a:t>
            </a:r>
            <a:r>
              <a:rPr lang="it-IT" sz="2000" b="1" dirty="0" err="1" smtClean="0">
                <a:solidFill>
                  <a:schemeClr val="accent1"/>
                </a:solidFill>
              </a:rPr>
              <a:t>DI</a:t>
            </a:r>
            <a:r>
              <a:rPr lang="it-IT" sz="2000" b="1" dirty="0" smtClean="0">
                <a:solidFill>
                  <a:schemeClr val="accent1"/>
                </a:solidFill>
              </a:rPr>
              <a:t> BIANELLO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AZIENDA AGRICOLA MONTE BEBBIO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BOSCO DI LAMOLA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ARBORETO DIDATTICO DI RIANA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MONTE VENTASSO-LAGO CALAMONE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CASE BAGATTI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MULINO DI BORZANO E GOMBOLA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PARCO SIGURTÀ, VAL SECCHIA, FONTI DI POIANO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RISERVA REGIONALE DI CAMPOTRERA-ROSSENA, COOPERATIVA LA VALLE DEI CAVALIERI – SUCCISO, CINQUE TERRE, FOTOGRAFIA EUROPEA – REGGIO EMILIA 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MUSEI CIVICI, OASI LIPU, FONTI POANO, ACQUEDOTTO GABELLINA, LAGO PRANDA, CROSTOLO, TASSOBBIO, SECCHIA …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41484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 IN RETE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829851" y="24148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4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847363" y="260648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10616" y="1340768"/>
            <a:ext cx="44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8000"/>
              </a:solidFill>
            </a:endParaRPr>
          </a:p>
          <a:p>
            <a:r>
              <a:rPr lang="it-IT" sz="2200" b="1" dirty="0" smtClean="0">
                <a:solidFill>
                  <a:srgbClr val="0070C0"/>
                </a:solidFill>
              </a:rPr>
              <a:t>UOMO E NATURA</a:t>
            </a:r>
          </a:p>
          <a:p>
            <a:endParaRPr lang="it-IT" sz="2200" b="1" dirty="0" smtClean="0">
              <a:solidFill>
                <a:srgbClr val="0070C0"/>
              </a:solidFill>
            </a:endParaRPr>
          </a:p>
          <a:p>
            <a:r>
              <a:rPr lang="it-IT" sz="2200" b="1" dirty="0" smtClean="0">
                <a:solidFill>
                  <a:srgbClr val="0070C0"/>
                </a:solidFill>
              </a:rPr>
              <a:t>PRESENTE E PASSATO</a:t>
            </a:r>
          </a:p>
          <a:p>
            <a:endParaRPr lang="it-IT" sz="2200" b="1" dirty="0" smtClean="0">
              <a:solidFill>
                <a:srgbClr val="0070C0"/>
              </a:solidFill>
            </a:endParaRPr>
          </a:p>
          <a:p>
            <a:r>
              <a:rPr lang="it-IT" sz="2200" b="1" dirty="0" smtClean="0">
                <a:solidFill>
                  <a:srgbClr val="0070C0"/>
                </a:solidFill>
              </a:rPr>
              <a:t>SCUOLA – TERRITORIO E FAMIGLIE</a:t>
            </a:r>
          </a:p>
          <a:p>
            <a:endParaRPr lang="it-IT" sz="2200" b="1" dirty="0" smtClean="0">
              <a:solidFill>
                <a:srgbClr val="0070C0"/>
              </a:solidFill>
            </a:endParaRPr>
          </a:p>
          <a:p>
            <a:r>
              <a:rPr lang="it-IT" sz="2200" b="1" dirty="0" smtClean="0">
                <a:solidFill>
                  <a:srgbClr val="0070C0"/>
                </a:solidFill>
              </a:rPr>
              <a:t>DISCIPLINE E ORDINI  DI SCUOLA</a:t>
            </a:r>
          </a:p>
          <a:p>
            <a:endParaRPr lang="it-IT" sz="2200" b="1" dirty="0" smtClean="0">
              <a:solidFill>
                <a:srgbClr val="0070C0"/>
              </a:solidFill>
            </a:endParaRPr>
          </a:p>
          <a:p>
            <a:r>
              <a:rPr lang="it-IT" sz="2200" b="1" dirty="0" smtClean="0">
                <a:solidFill>
                  <a:srgbClr val="0070C0"/>
                </a:solidFill>
              </a:rPr>
              <a:t>TRADIZIONE E INNOVAZIONE  NELL’AGRICOLTURA E NELLE ATIVITA’ PRODUTTIVE</a:t>
            </a:r>
            <a:endParaRPr lang="it-IT" sz="2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512" y="260648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 IN RETE</a:t>
            </a:r>
            <a:endParaRPr lang="it-IT" sz="2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47864" y="837039"/>
            <a:ext cx="24994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8000"/>
                </a:solidFill>
              </a:rPr>
              <a:t>SCAMBI</a:t>
            </a:r>
            <a:r>
              <a:rPr lang="it-IT" sz="2800" dirty="0">
                <a:solidFill>
                  <a:srgbClr val="008000"/>
                </a:solidFill>
              </a:rPr>
              <a:t> …</a:t>
            </a:r>
            <a:r>
              <a:rPr lang="it-IT" sz="2800" b="1" dirty="0">
                <a:solidFill>
                  <a:srgbClr val="008000"/>
                </a:solidFill>
              </a:rPr>
              <a:t>TRA</a:t>
            </a:r>
            <a:r>
              <a:rPr lang="it-IT" sz="2800" dirty="0">
                <a:solidFill>
                  <a:srgbClr val="008000"/>
                </a:solidFill>
              </a:rPr>
              <a:t>: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68760"/>
            <a:ext cx="4608512" cy="471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70" y="579673"/>
            <a:ext cx="1801385" cy="18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47864" y="83298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SCAMBI:</a:t>
            </a:r>
            <a:endParaRPr lang="it-IT" sz="2800" b="1" dirty="0">
              <a:solidFill>
                <a:srgbClr val="008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4048" y="4628743"/>
            <a:ext cx="4257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ISTITUTO SUPERIORE S.SIMONI  DI CASTELNUOVO GARFAGNANA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(MS)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269719"/>
            <a:ext cx="2923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THURINGEN OBER –SCHULE DI BERLINO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41484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 IN RETE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829851" y="24148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176" y="2997528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ISTITUTO COMPRENSIVO CAMPORGIANO</a:t>
            </a:r>
          </a:p>
          <a:p>
            <a:r>
              <a:rPr lang="it-IT" sz="2000" b="1" dirty="0" smtClean="0">
                <a:solidFill>
                  <a:schemeClr val="accent1"/>
                </a:solidFill>
              </a:rPr>
              <a:t>SAN ROMANO</a:t>
            </a:r>
            <a:endParaRPr lang="it-IT" sz="2000" b="1" dirty="0">
              <a:solidFill>
                <a:schemeClr val="accent1"/>
              </a:solidFill>
            </a:endParaRPr>
          </a:p>
          <a:p>
            <a:r>
              <a:rPr lang="it-IT" sz="2000" b="1" dirty="0" smtClean="0">
                <a:solidFill>
                  <a:schemeClr val="accent1"/>
                </a:solidFill>
              </a:rPr>
              <a:t> (LU)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14712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INFANZIA CASE BAGATTI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61642" y="152316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chemeClr val="accent1"/>
                </a:solidFill>
              </a:rPr>
              <a:t>INFANZIA</a:t>
            </a:r>
          </a:p>
          <a:p>
            <a:pPr algn="r"/>
            <a:r>
              <a:rPr lang="it-IT" sz="2000" b="1" dirty="0" smtClean="0">
                <a:solidFill>
                  <a:schemeClr val="accent1"/>
                </a:solidFill>
              </a:rPr>
              <a:t>CAVOLA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14732" y="4442688"/>
            <a:ext cx="297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ISTITUTO SUPERIORE CATTANEO - DALL’AGLIO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50634" y="3015597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INFANZIA-PRIMARIA  </a:t>
            </a:r>
            <a:r>
              <a:rPr lang="it-IT" sz="2000" b="1" dirty="0">
                <a:solidFill>
                  <a:schemeClr val="accent1"/>
                </a:solidFill>
              </a:rPr>
              <a:t>VILLA MINOZZO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869714" y="242211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MEDIE VILLA MINOZZO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869714" y="383434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INFANZIA CASTELNOVO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cxnSp>
        <p:nvCxnSpPr>
          <p:cNvPr id="9" name="Connettore 7 8"/>
          <p:cNvCxnSpPr>
            <a:stCxn id="13" idx="3"/>
          </p:cNvCxnSpPr>
          <p:nvPr/>
        </p:nvCxnSpPr>
        <p:spPr>
          <a:xfrm>
            <a:off x="3347864" y="1671261"/>
            <a:ext cx="1872208" cy="127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 flipV="1">
            <a:off x="2862064" y="2622174"/>
            <a:ext cx="2920796" cy="148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2339400" y="3212976"/>
            <a:ext cx="324071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16" idx="1"/>
          </p:cNvCxnSpPr>
          <p:nvPr/>
        </p:nvCxnSpPr>
        <p:spPr>
          <a:xfrm>
            <a:off x="2443024" y="3723483"/>
            <a:ext cx="3426690" cy="3109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229746" y="4983247"/>
            <a:ext cx="15531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99BA56"/>
                </a:solidFill>
              </a:rPr>
              <a:t>Le cose accadono a chi le sa raccontare. J. </a:t>
            </a:r>
            <a:r>
              <a:rPr lang="it-IT" b="1" dirty="0" err="1" smtClean="0">
                <a:solidFill>
                  <a:srgbClr val="99BA56"/>
                </a:solidFill>
              </a:rPr>
              <a:t>Bruner</a:t>
            </a:r>
            <a:endParaRPr lang="it-IT" b="1" dirty="0">
              <a:solidFill>
                <a:srgbClr val="99BA56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2594"/>
            <a:ext cx="4790406" cy="49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6732238" y="6508711"/>
            <a:ext cx="2411762" cy="40011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a.s.</a:t>
            </a:r>
            <a:r>
              <a:rPr lang="it-IT" sz="2000" b="1" dirty="0" smtClean="0">
                <a:solidFill>
                  <a:schemeClr val="bg1"/>
                </a:solidFill>
              </a:rPr>
              <a:t> 2015/2016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484784"/>
            <a:ext cx="8040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PROGETTI E RELATORI:</a:t>
            </a:r>
          </a:p>
          <a:p>
            <a:endParaRPr lang="it-IT" b="1" dirty="0" smtClean="0">
              <a:solidFill>
                <a:srgbClr val="009900"/>
              </a:solidFill>
            </a:endParaRPr>
          </a:p>
          <a:p>
            <a:r>
              <a:rPr lang="it-IT" sz="2000" b="1" dirty="0">
                <a:solidFill>
                  <a:srgbClr val="009900"/>
                </a:solidFill>
              </a:rPr>
              <a:t>IC BUSANA</a:t>
            </a:r>
          </a:p>
          <a:p>
            <a:r>
              <a:rPr lang="it-IT" sz="2000" i="1" dirty="0"/>
              <a:t>L’energia della natura, la natura dell’energia -</a:t>
            </a:r>
            <a:r>
              <a:rPr lang="it-IT" sz="2000" dirty="0"/>
              <a:t>Ho contato le nuvole.. sono 3</a:t>
            </a:r>
            <a:endParaRPr lang="it-IT" sz="2000" i="1" dirty="0"/>
          </a:p>
          <a:p>
            <a:r>
              <a:rPr lang="it-IT" sz="2000" b="1" dirty="0" smtClean="0"/>
              <a:t>Katiuscia Giorgini </a:t>
            </a:r>
            <a:r>
              <a:rPr lang="it-IT" sz="2000" b="1" dirty="0"/>
              <a:t>– Daniela </a:t>
            </a:r>
            <a:r>
              <a:rPr lang="it-IT" sz="2000" b="1" dirty="0" err="1" smtClean="0"/>
              <a:t>Giacopelli</a:t>
            </a:r>
            <a:endParaRPr lang="it-IT" sz="2000" b="1" dirty="0" smtClean="0"/>
          </a:p>
          <a:p>
            <a:endParaRPr lang="it-IT" sz="2000" b="1" dirty="0"/>
          </a:p>
          <a:p>
            <a:r>
              <a:rPr lang="it-IT" sz="2000" b="1" dirty="0">
                <a:solidFill>
                  <a:srgbClr val="009900"/>
                </a:solidFill>
              </a:rPr>
              <a:t>IC CARPINETI CASINA</a:t>
            </a:r>
          </a:p>
          <a:p>
            <a:r>
              <a:rPr lang="it-IT" sz="2000" i="1" dirty="0"/>
              <a:t>Scambi itineranti: Scuola-Famiglia-Territorio...in cammino</a:t>
            </a:r>
          </a:p>
          <a:p>
            <a:r>
              <a:rPr lang="it-IT" sz="2000" b="1" dirty="0"/>
              <a:t>Roberta </a:t>
            </a:r>
            <a:r>
              <a:rPr lang="it-IT" sz="2000" b="1" dirty="0" err="1" smtClean="0"/>
              <a:t>Penserini</a:t>
            </a:r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009900"/>
                </a:solidFill>
              </a:rPr>
              <a:t>IC NEVIANO E LESIGNANO</a:t>
            </a:r>
          </a:p>
          <a:p>
            <a:r>
              <a:rPr lang="it-IT" sz="2000" i="1" dirty="0" smtClean="0"/>
              <a:t>L’esperienza della scuola di </a:t>
            </a:r>
            <a:r>
              <a:rPr lang="it-IT" sz="2000" i="1" dirty="0" err="1" smtClean="0"/>
              <a:t>Bazzano</a:t>
            </a:r>
            <a:endParaRPr lang="it-IT" sz="2000" i="1" dirty="0" smtClean="0"/>
          </a:p>
          <a:p>
            <a:r>
              <a:rPr lang="it-IT" sz="2000" b="1" dirty="0" smtClean="0"/>
              <a:t>Raffaella </a:t>
            </a:r>
            <a:r>
              <a:rPr lang="it-IT" sz="2000" b="1" dirty="0" err="1" smtClean="0"/>
              <a:t>Devincenzi</a:t>
            </a:r>
            <a:endParaRPr lang="it-IT" sz="2000" b="1" dirty="0" smtClean="0"/>
          </a:p>
          <a:p>
            <a:endParaRPr lang="it-IT" sz="2000" b="1" dirty="0"/>
          </a:p>
          <a:p>
            <a:r>
              <a:rPr lang="it-IT" sz="2000" b="1" dirty="0" smtClean="0">
                <a:solidFill>
                  <a:srgbClr val="009900"/>
                </a:solidFill>
              </a:rPr>
              <a:t>IC Castelnovo ne’ monti</a:t>
            </a:r>
          </a:p>
          <a:p>
            <a:r>
              <a:rPr lang="it-IT" sz="2000" i="1" dirty="0"/>
              <a:t>Relazione e dialogo </a:t>
            </a:r>
            <a:endParaRPr lang="it-IT" sz="2000" i="1" dirty="0" smtClean="0"/>
          </a:p>
          <a:p>
            <a:r>
              <a:rPr lang="it-IT" sz="2000" b="1" dirty="0" smtClean="0"/>
              <a:t>Anna Bertucci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2604" y="1177568"/>
            <a:ext cx="8481396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PROGRAMMA </a:t>
            </a:r>
            <a:r>
              <a:rPr lang="it-IT" sz="4000" b="1" dirty="0" smtClean="0">
                <a:solidFill>
                  <a:schemeClr val="bg1"/>
                </a:solidFill>
              </a:rPr>
              <a:t>20/2/2017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5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6948264" y="6457890"/>
            <a:ext cx="2195736" cy="40011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a.s.</a:t>
            </a:r>
            <a:r>
              <a:rPr lang="it-IT" sz="2000" b="1" dirty="0" smtClean="0">
                <a:solidFill>
                  <a:schemeClr val="bg1"/>
                </a:solidFill>
              </a:rPr>
              <a:t> 2015/2016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6308" y="1916832"/>
            <a:ext cx="805521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PROGETTI E RELATORI:</a:t>
            </a:r>
          </a:p>
          <a:p>
            <a:r>
              <a:rPr lang="it-IT" sz="2000" b="1" dirty="0" smtClean="0">
                <a:solidFill>
                  <a:srgbClr val="009900"/>
                </a:solidFill>
              </a:rPr>
              <a:t>IS </a:t>
            </a:r>
            <a:r>
              <a:rPr lang="it-IT" sz="2000" b="1" dirty="0">
                <a:solidFill>
                  <a:srgbClr val="009900"/>
                </a:solidFill>
              </a:rPr>
              <a:t>NELSON </a:t>
            </a:r>
            <a:r>
              <a:rPr lang="it-IT" sz="2000" b="1" dirty="0" smtClean="0">
                <a:solidFill>
                  <a:srgbClr val="009900"/>
                </a:solidFill>
              </a:rPr>
              <a:t>MANDELA</a:t>
            </a:r>
          </a:p>
          <a:p>
            <a:r>
              <a:rPr lang="it-IT" sz="2000" i="1" dirty="0"/>
              <a:t>Abitare la terra</a:t>
            </a:r>
            <a:endParaRPr lang="it-IT" sz="2000" b="1" i="1" dirty="0">
              <a:solidFill>
                <a:srgbClr val="009900"/>
              </a:solidFill>
            </a:endParaRPr>
          </a:p>
          <a:p>
            <a:r>
              <a:rPr lang="it-IT" sz="2000" b="1" dirty="0" smtClean="0"/>
              <a:t>Fabrizio </a:t>
            </a:r>
            <a:r>
              <a:rPr lang="it-IT" sz="2000" b="1" dirty="0" err="1" smtClean="0"/>
              <a:t>Frignani</a:t>
            </a:r>
            <a:r>
              <a:rPr lang="it-IT" sz="2000" b="1" dirty="0" smtClean="0"/>
              <a:t> </a:t>
            </a:r>
          </a:p>
          <a:p>
            <a:endParaRPr lang="it-IT" sz="2000" b="1" dirty="0"/>
          </a:p>
          <a:p>
            <a:r>
              <a:rPr lang="it-IT" sz="2000" b="1" dirty="0" smtClean="0">
                <a:solidFill>
                  <a:srgbClr val="009900"/>
                </a:solidFill>
              </a:rPr>
              <a:t>IC CAMPORGIANO</a:t>
            </a:r>
          </a:p>
          <a:p>
            <a:r>
              <a:rPr lang="it-IT" sz="2000" i="1" dirty="0" smtClean="0"/>
              <a:t>Un approccio umanistico all’educazione ambientale</a:t>
            </a:r>
            <a:endParaRPr lang="it-IT" sz="2000" b="1" i="1" dirty="0" smtClean="0">
              <a:solidFill>
                <a:srgbClr val="009900"/>
              </a:solidFill>
            </a:endParaRPr>
          </a:p>
          <a:p>
            <a:r>
              <a:rPr lang="it-IT" sz="2000" b="1" dirty="0" smtClean="0"/>
              <a:t>Lucia </a:t>
            </a:r>
            <a:r>
              <a:rPr lang="it-IT" sz="2000" b="1" dirty="0" err="1" smtClean="0"/>
              <a:t>Giovannetti</a:t>
            </a:r>
            <a:endParaRPr lang="it-IT" sz="2000" b="1" dirty="0" smtClean="0"/>
          </a:p>
          <a:p>
            <a:endParaRPr lang="it-IT" sz="2000" b="1" dirty="0" smtClean="0">
              <a:solidFill>
                <a:srgbClr val="009900"/>
              </a:solidFill>
            </a:endParaRPr>
          </a:p>
          <a:p>
            <a:r>
              <a:rPr lang="it-IT" sz="2000" b="1" dirty="0" smtClean="0">
                <a:solidFill>
                  <a:srgbClr val="009900"/>
                </a:solidFill>
              </a:rPr>
              <a:t>IC VILLA MINOZZO</a:t>
            </a:r>
          </a:p>
          <a:p>
            <a:r>
              <a:rPr lang="it-IT" sz="2000" i="1" dirty="0"/>
              <a:t>Sapori vicini e lontani </a:t>
            </a:r>
            <a:endParaRPr lang="it-IT" sz="2000" i="1" dirty="0" smtClean="0"/>
          </a:p>
          <a:p>
            <a:r>
              <a:rPr lang="it-IT" sz="2000" b="1" dirty="0" smtClean="0"/>
              <a:t>Maria Tiziana </a:t>
            </a:r>
            <a:r>
              <a:rPr lang="it-IT" sz="2000" b="1" dirty="0" err="1" smtClean="0"/>
              <a:t>Ibatici</a:t>
            </a:r>
            <a:endParaRPr lang="it-IT" sz="2000" b="1" dirty="0" smtClean="0"/>
          </a:p>
          <a:p>
            <a:endParaRPr lang="it-IT" sz="2000" b="1" dirty="0" smtClean="0"/>
          </a:p>
          <a:p>
            <a:endParaRPr lang="it-IT" sz="900" b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662604" y="1177568"/>
            <a:ext cx="8481396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PROGRAMMA </a:t>
            </a:r>
            <a:r>
              <a:rPr lang="it-IT" sz="4000" b="1" dirty="0" smtClean="0">
                <a:solidFill>
                  <a:schemeClr val="bg1"/>
                </a:solidFill>
              </a:rPr>
              <a:t>20/2/2017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6948264" y="6457890"/>
            <a:ext cx="2195736" cy="40011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a.s.</a:t>
            </a:r>
            <a:r>
              <a:rPr lang="it-IT" sz="2000" b="1" dirty="0" smtClean="0">
                <a:solidFill>
                  <a:schemeClr val="bg1"/>
                </a:solidFill>
              </a:rPr>
              <a:t> 2015/2016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6308" y="1916832"/>
            <a:ext cx="84976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PROGETTI E RELATORI:</a:t>
            </a:r>
          </a:p>
          <a:p>
            <a:pPr algn="ctr"/>
            <a:endParaRPr lang="it-IT" sz="2000" b="1" dirty="0">
              <a:solidFill>
                <a:srgbClr val="009900"/>
              </a:solidFill>
            </a:endParaRPr>
          </a:p>
          <a:p>
            <a:pPr algn="ctr"/>
            <a:endParaRPr lang="it-IT" sz="2000" b="1" dirty="0" smtClean="0">
              <a:solidFill>
                <a:srgbClr val="009900"/>
              </a:solidFill>
            </a:endParaRPr>
          </a:p>
          <a:p>
            <a:pPr algn="ctr"/>
            <a:endParaRPr lang="it-IT" sz="2000" b="1" dirty="0">
              <a:solidFill>
                <a:srgbClr val="009900"/>
              </a:solidFill>
            </a:endParaRPr>
          </a:p>
          <a:p>
            <a:pPr algn="ctr"/>
            <a:endParaRPr lang="it-IT" sz="2000" b="1" dirty="0" smtClean="0">
              <a:solidFill>
                <a:srgbClr val="009900"/>
              </a:solidFill>
            </a:endParaRPr>
          </a:p>
          <a:p>
            <a:pPr algn="ctr"/>
            <a:endParaRPr lang="it-IT" sz="2000" b="1" dirty="0">
              <a:solidFill>
                <a:srgbClr val="009900"/>
              </a:solidFill>
            </a:endParaRPr>
          </a:p>
          <a:p>
            <a:pPr algn="ctr"/>
            <a:endParaRPr lang="it-IT" sz="2000" b="1" dirty="0" smtClean="0">
              <a:solidFill>
                <a:srgbClr val="009900"/>
              </a:solidFill>
            </a:endParaRPr>
          </a:p>
          <a:p>
            <a:pPr algn="ctr"/>
            <a:endParaRPr lang="it-IT" sz="2000" b="1" dirty="0">
              <a:solidFill>
                <a:srgbClr val="009900"/>
              </a:solidFill>
            </a:endParaRPr>
          </a:p>
          <a:p>
            <a:pPr algn="ctr"/>
            <a:endParaRPr lang="it-IT" sz="2000" b="1" dirty="0" smtClean="0">
              <a:solidFill>
                <a:srgbClr val="009900"/>
              </a:solidFill>
            </a:endParaRPr>
          </a:p>
          <a:p>
            <a:pPr algn="ctr"/>
            <a:endParaRPr lang="it-IT" sz="2000" b="1" dirty="0">
              <a:solidFill>
                <a:srgbClr val="009900"/>
              </a:solidFill>
            </a:endParaRPr>
          </a:p>
          <a:p>
            <a:pPr algn="ctr"/>
            <a:endParaRPr lang="it-IT" sz="2000" b="1" dirty="0" smtClean="0">
              <a:solidFill>
                <a:srgbClr val="009900"/>
              </a:solidFill>
            </a:endParaRPr>
          </a:p>
          <a:p>
            <a:pPr algn="ctr"/>
            <a:endParaRPr lang="it-IT" sz="2000" b="1" dirty="0">
              <a:solidFill>
                <a:srgbClr val="009900"/>
              </a:solidFill>
            </a:endParaRPr>
          </a:p>
          <a:p>
            <a:pPr algn="ctr"/>
            <a:endParaRPr lang="it-IT" sz="2000" b="1" dirty="0" smtClean="0">
              <a:solidFill>
                <a:srgbClr val="009900"/>
              </a:solidFill>
            </a:endParaRPr>
          </a:p>
          <a:p>
            <a:pPr algn="ctr"/>
            <a:endParaRPr lang="it-IT" sz="2000" b="1" dirty="0">
              <a:solidFill>
                <a:srgbClr val="009900"/>
              </a:solidFill>
            </a:endParaRPr>
          </a:p>
          <a:p>
            <a:pPr algn="ctr"/>
            <a:endParaRPr lang="it-IT" sz="2000" b="1" dirty="0" smtClean="0">
              <a:solidFill>
                <a:srgbClr val="0099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2604" y="1177568"/>
            <a:ext cx="8481396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PROGRAMMA </a:t>
            </a:r>
            <a:r>
              <a:rPr lang="it-IT" sz="4000" b="1" dirty="0" smtClean="0">
                <a:solidFill>
                  <a:schemeClr val="bg1"/>
                </a:solidFill>
              </a:rPr>
              <a:t>20/2/2017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7821" y="2276872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 smtClean="0">
              <a:solidFill>
                <a:srgbClr val="009900"/>
              </a:solidFill>
            </a:endParaRPr>
          </a:p>
          <a:p>
            <a:endParaRPr lang="it-IT" sz="2000" b="1" dirty="0" smtClean="0"/>
          </a:p>
          <a:p>
            <a:endParaRPr lang="it-IT" sz="2000" b="1" dirty="0" smtClean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95536" y="2289061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9900"/>
                </a:solidFill>
              </a:rPr>
              <a:t>IIS AGRARIO ALBERGHIERO PACINOTTI</a:t>
            </a:r>
          </a:p>
          <a:p>
            <a:r>
              <a:rPr lang="it-IT" dirty="0" smtClean="0"/>
              <a:t>Olimpiadi del gusto</a:t>
            </a:r>
          </a:p>
          <a:p>
            <a:r>
              <a:rPr lang="it-IT" b="1" dirty="0" smtClean="0"/>
              <a:t>Giorgio Assisi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rgbClr val="009900"/>
                </a:solidFill>
              </a:rPr>
              <a:t>IC MONTEFIORINO</a:t>
            </a:r>
          </a:p>
          <a:p>
            <a:r>
              <a:rPr lang="it-IT" dirty="0" smtClean="0"/>
              <a:t>Il </a:t>
            </a:r>
            <a:r>
              <a:rPr lang="it-IT" i="1" dirty="0" smtClean="0"/>
              <a:t>mondo  è casa mia: globalizzazione e microstoria</a:t>
            </a:r>
            <a:endParaRPr lang="it-IT" b="1" i="1" dirty="0" smtClean="0">
              <a:solidFill>
                <a:srgbClr val="009900"/>
              </a:solidFill>
            </a:endParaRPr>
          </a:p>
          <a:p>
            <a:r>
              <a:rPr lang="it-IT" b="1" dirty="0" smtClean="0"/>
              <a:t>Alessandra Galvani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rgbClr val="009900"/>
                </a:solidFill>
              </a:rPr>
              <a:t>IC TOANO</a:t>
            </a:r>
          </a:p>
          <a:p>
            <a:r>
              <a:rPr lang="it-IT" i="1" dirty="0" smtClean="0"/>
              <a:t> Sostenibilità e scambio</a:t>
            </a:r>
          </a:p>
          <a:p>
            <a:r>
              <a:rPr lang="it-IT" b="1" dirty="0" smtClean="0"/>
              <a:t>Federica </a:t>
            </a:r>
            <a:r>
              <a:rPr lang="it-IT" b="1" dirty="0" err="1" smtClean="0"/>
              <a:t>Rinaldini</a:t>
            </a:r>
            <a:r>
              <a:rPr lang="it-IT" b="1" dirty="0" smtClean="0"/>
              <a:t> – Lucia Cavalletti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rgbClr val="009900"/>
                </a:solidFill>
              </a:rPr>
              <a:t>IS CATTANEO DALL’AGLIO</a:t>
            </a:r>
          </a:p>
          <a:p>
            <a:r>
              <a:rPr lang="it-IT" i="1" dirty="0" smtClean="0"/>
              <a:t>Scambi in territorio </a:t>
            </a:r>
            <a:r>
              <a:rPr lang="it-IT" i="1" dirty="0" err="1" smtClean="0"/>
              <a:t>MaB-UNESCO</a:t>
            </a:r>
            <a:r>
              <a:rPr lang="it-IT" i="1" dirty="0" smtClean="0"/>
              <a:t>: conoscere il territorio per farlo conoscere</a:t>
            </a:r>
            <a:endParaRPr lang="it-IT" dirty="0" smtClean="0"/>
          </a:p>
          <a:p>
            <a:r>
              <a:rPr lang="it-IT" b="1" dirty="0" smtClean="0"/>
              <a:t>Gli studenti di Seconda Liceo Scientifico e Seconda AFM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08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6192686" y="6391870"/>
            <a:ext cx="2195736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2604" y="2924944"/>
            <a:ext cx="7725818" cy="120032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ANGOLO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DOCUMENTAZIONE</a:t>
            </a:r>
            <a:endParaRPr lang="it-IT" sz="6000" b="1" dirty="0">
              <a:solidFill>
                <a:schemeClr val="bg1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0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57238" y="1934365"/>
            <a:ext cx="9144000" cy="51911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i="1" dirty="0">
                <a:solidFill>
                  <a:schemeClr val="bg1"/>
                </a:solidFill>
                <a:latin typeface="Tahoma" pitchFamily="34" charset="0"/>
              </a:rPr>
              <a:t>La scuola nel Parco</a:t>
            </a:r>
            <a:endParaRPr lang="it-IT" altLang="it-IT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22721" y="1342154"/>
            <a:ext cx="3348037" cy="52322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Dal 2008 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2562644"/>
            <a:ext cx="90296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2800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it-IT" altLang="it-IT" sz="2800" dirty="0" smtClean="0">
                <a:solidFill>
                  <a:schemeClr val="tx2"/>
                </a:solidFill>
                <a:latin typeface="Tahoma" pitchFamily="34" charset="0"/>
              </a:rPr>
              <a:t>Formazione</a:t>
            </a:r>
            <a:r>
              <a:rPr lang="it-IT" altLang="it-IT" sz="2800" dirty="0" smtClean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it-IT" altLang="it-IT" sz="2800" dirty="0">
                <a:solidFill>
                  <a:schemeClr val="tx2"/>
                </a:solidFill>
                <a:latin typeface="Tahoma" pitchFamily="34" charset="0"/>
              </a:rPr>
              <a:t>residenziale </a:t>
            </a:r>
            <a:r>
              <a:rPr lang="it-IT" altLang="it-IT" sz="2800" dirty="0" smtClean="0">
                <a:solidFill>
                  <a:schemeClr val="tx2"/>
                </a:solidFill>
                <a:latin typeface="Tahoma" pitchFamily="34" charset="0"/>
              </a:rPr>
              <a:t>insegnanti </a:t>
            </a:r>
            <a:endParaRPr lang="it-IT" altLang="it-IT" sz="2800" dirty="0">
              <a:solidFill>
                <a:srgbClr val="008000"/>
              </a:solidFill>
              <a:latin typeface="Tahoma" pitchFamily="34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it-IT" altLang="it-IT" sz="2800" dirty="0" smtClean="0">
                <a:solidFill>
                  <a:srgbClr val="008000"/>
                </a:solidFill>
                <a:latin typeface="Tahoma" pitchFamily="34" charset="0"/>
              </a:rPr>
              <a:t>Approfondimenti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it-IT" altLang="it-IT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 </a:t>
            </a:r>
            <a:r>
              <a:rPr lang="it-IT" altLang="it-IT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in rete </a:t>
            </a:r>
            <a:r>
              <a:rPr lang="it-IT" altLang="it-IT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… </a:t>
            </a:r>
            <a:r>
              <a:rPr lang="it-IT" altLang="it-IT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dal </a:t>
            </a:r>
            <a:r>
              <a:rPr lang="it-IT" altLang="it-IT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2015 una riserva </a:t>
            </a:r>
            <a:r>
              <a:rPr lang="it-IT" altLang="it-IT" sz="2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MaB</a:t>
            </a:r>
            <a:r>
              <a:rPr lang="it-IT" altLang="it-IT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UNESCO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it-IT" altLang="it-IT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Seminario  sulle esperienze nelle scuole  a. s. 15/16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endParaRPr lang="it-IT" altLang="it-IT" sz="2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grpSp>
        <p:nvGrpSpPr>
          <p:cNvPr id="21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22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6948264" y="4293096"/>
            <a:ext cx="2195736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2016/2017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9603" y="1861979"/>
            <a:ext cx="9144000" cy="58477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BUON LAVORO CON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-9603" y="2545740"/>
            <a:ext cx="9144000" cy="52322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i="1" dirty="0" smtClean="0">
                <a:solidFill>
                  <a:schemeClr val="bg1"/>
                </a:solidFill>
                <a:latin typeface="Tahoma" pitchFamily="34" charset="0"/>
              </a:rPr>
              <a:t>La </a:t>
            </a:r>
            <a:r>
              <a:rPr lang="it-IT" altLang="it-IT" sz="2800" b="1" i="1" dirty="0">
                <a:solidFill>
                  <a:schemeClr val="bg1"/>
                </a:solidFill>
                <a:latin typeface="Tahoma" pitchFamily="34" charset="0"/>
              </a:rPr>
              <a:t>scuola nel </a:t>
            </a:r>
            <a:r>
              <a:rPr lang="it-IT" altLang="it-IT" sz="2800" b="1" i="1" dirty="0" smtClean="0">
                <a:solidFill>
                  <a:schemeClr val="bg1"/>
                </a:solidFill>
                <a:latin typeface="Tahoma" pitchFamily="34" charset="0"/>
              </a:rPr>
              <a:t>Parco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7288" y="3429000"/>
            <a:ext cx="852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Trame.  La grammatica degli scambi tra locale e globale</a:t>
            </a:r>
            <a:endParaRPr lang="it-IT" sz="28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0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0" y="1340768"/>
            <a:ext cx="9144000" cy="51911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i="1" dirty="0">
                <a:solidFill>
                  <a:schemeClr val="bg1"/>
                </a:solidFill>
                <a:latin typeface="Tahoma" pitchFamily="34" charset="0"/>
              </a:rPr>
              <a:t>La scuola nel Parco</a:t>
            </a:r>
            <a:endParaRPr lang="it-IT" altLang="it-IT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22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95536" y="2708921"/>
            <a:ext cx="8229600" cy="360040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Chiara </a:t>
            </a:r>
            <a:r>
              <a:rPr lang="it-IT" sz="2800" b="1" dirty="0" err="1" smtClean="0"/>
              <a:t>Torlai</a:t>
            </a:r>
            <a:r>
              <a:rPr lang="it-IT" sz="2800" b="1" dirty="0" smtClean="0"/>
              <a:t> </a:t>
            </a:r>
          </a:p>
          <a:p>
            <a:r>
              <a:rPr lang="it-IT" sz="2800" b="1" dirty="0" smtClean="0"/>
              <a:t>Novella Notari</a:t>
            </a:r>
          </a:p>
          <a:p>
            <a:pPr>
              <a:buNone/>
            </a:pPr>
            <a:r>
              <a:rPr lang="it-IT" sz="2800" dirty="0" smtClean="0"/>
              <a:t>Settore Cultura, Politiche giovanili e Relazioni internazionali, Comune di </a:t>
            </a:r>
            <a:r>
              <a:rPr lang="it-IT" sz="2800" dirty="0" err="1" smtClean="0"/>
              <a:t>Castelnovo</a:t>
            </a:r>
            <a:r>
              <a:rPr lang="it-IT" sz="2800" dirty="0" smtClean="0"/>
              <a:t> ne' Monti </a:t>
            </a:r>
          </a:p>
          <a:p>
            <a:r>
              <a:rPr lang="it-IT" sz="2800" b="1" dirty="0" err="1" smtClean="0"/>
              <a:t>Natascia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Zambonini</a:t>
            </a:r>
            <a:r>
              <a:rPr lang="it-IT" sz="2800" b="1" dirty="0" smtClean="0"/>
              <a:t> </a:t>
            </a:r>
          </a:p>
          <a:p>
            <a:pPr>
              <a:buNone/>
            </a:pPr>
            <a:r>
              <a:rPr lang="it-IT" sz="2800" dirty="0" smtClean="0"/>
              <a:t> Educazione Ambientale, Parco Nazionale Appennino tosco-emiliano </a:t>
            </a:r>
            <a:endParaRPr lang="it-IT" sz="28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843808" y="191683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8000"/>
                </a:solidFill>
              </a:rPr>
              <a:t>STAFF</a:t>
            </a:r>
            <a:endParaRPr lang="it-IT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13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CasellaDiTesto 18"/>
          <p:cNvSpPr txBox="1"/>
          <p:nvPr/>
        </p:nvSpPr>
        <p:spPr>
          <a:xfrm>
            <a:off x="0" y="1280599"/>
            <a:ext cx="58298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rgbClr val="0070C0"/>
                </a:solidFill>
              </a:rPr>
              <a:t>FORMAZIONE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-33888" y="2048617"/>
            <a:ext cx="9144000" cy="46166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</a:rPr>
              <a:t>“SCAMBI” IL VALORE DELLA RELAZIONE E DEL DIALOGO CULTURALE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973370"/>
            <a:ext cx="91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rgbClr val="009900"/>
              </a:solidFill>
            </a:endParaRPr>
          </a:p>
          <a:p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0" y="2301147"/>
            <a:ext cx="91101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endParaRPr lang="it-IT" sz="2000" b="1" dirty="0" smtClean="0"/>
          </a:p>
          <a:p>
            <a:pPr lvl="0" fontAlgn="base"/>
            <a:r>
              <a:rPr lang="it-IT" sz="2000" b="1" dirty="0" smtClean="0"/>
              <a:t>Lo </a:t>
            </a:r>
            <a:r>
              <a:rPr lang="it-IT" sz="2000" b="1" dirty="0"/>
              <a:t>scambio pedagogico, preludio alla cura dell'incontro e della conoscenza</a:t>
            </a:r>
            <a:r>
              <a:rPr lang="it-IT" sz="2000" dirty="0"/>
              <a:t> - Sandra Benedetti, Responsabile P.O. area infanzia e famiglie della Regione </a:t>
            </a:r>
            <a:r>
              <a:rPr lang="it-IT" sz="2000" dirty="0" smtClean="0"/>
              <a:t>Emilia-Romagna</a:t>
            </a:r>
          </a:p>
          <a:p>
            <a:pPr lvl="0" fontAlgn="base"/>
            <a:endParaRPr lang="it-IT" sz="400" dirty="0"/>
          </a:p>
          <a:p>
            <a:pPr lvl="0" fontAlgn="base"/>
            <a:r>
              <a:rPr lang="it-IT" sz="2000" b="1" dirty="0"/>
              <a:t>Vincoli, svincoli e inversioni di marcia. Il traduttore come funambolo tra due mondi</a:t>
            </a:r>
            <a:r>
              <a:rPr lang="it-IT" sz="2000" dirty="0"/>
              <a:t> – Franco Nasi, Professore aggregato di Teoria della traduzione - Università di Modena e Reggio Emilia</a:t>
            </a:r>
          </a:p>
          <a:p>
            <a:pPr lvl="0" fontAlgn="base"/>
            <a:r>
              <a:rPr lang="it-IT" sz="2000" b="1" dirty="0"/>
              <a:t>Biosfera, spazio della vita</a:t>
            </a:r>
            <a:r>
              <a:rPr lang="it-IT" sz="2000" dirty="0"/>
              <a:t> - Giuseppe Vignali, Direttore Ente Parco Nazionale dell’Appennino tosco emiliano </a:t>
            </a:r>
          </a:p>
          <a:p>
            <a:pPr lvl="0" fontAlgn="base"/>
            <a:r>
              <a:rPr lang="it-IT" sz="2000" b="1" dirty="0"/>
              <a:t>L’Ambiente fra approccio scientifico e religioso</a:t>
            </a:r>
            <a:r>
              <a:rPr lang="it-IT" sz="2000" dirty="0"/>
              <a:t>, Giuseppe Piacentini, Responsabile del Coordinamento territoriale per l’Ambiente del Parco Nazionale dell’Appennino tosco emiliano </a:t>
            </a:r>
          </a:p>
          <a:p>
            <a:pPr lvl="0"/>
            <a:r>
              <a:rPr lang="it-IT" sz="2000" b="1" dirty="0"/>
              <a:t>Scambio e identità del territorio: cultura e paesaggio</a:t>
            </a:r>
            <a:r>
              <a:rPr lang="it-IT" sz="2000" dirty="0"/>
              <a:t>, dialogo tra Claudio </a:t>
            </a:r>
            <a:r>
              <a:rPr lang="it-IT" sz="2000" dirty="0" err="1"/>
              <a:t>Cernesi</a:t>
            </a:r>
            <a:r>
              <a:rPr lang="it-IT" sz="2000" dirty="0"/>
              <a:t>, Formatore interculturale e Ricercatore e Fabio Baroni</a:t>
            </a:r>
            <a:r>
              <a:rPr lang="it-IT" sz="2000" b="1" dirty="0"/>
              <a:t>, </a:t>
            </a:r>
            <a:r>
              <a:rPr lang="it-IT" sz="2000" dirty="0"/>
              <a:t>Esperto e Ricercatore di storia e tradizioni </a:t>
            </a:r>
            <a:r>
              <a:rPr lang="it-IT" sz="2000" dirty="0" smtClean="0"/>
              <a:t>locali</a:t>
            </a:r>
            <a:endParaRPr lang="it-IT" sz="2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829851" y="134215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64088" y="6381328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070C0"/>
                </a:solidFill>
              </a:rPr>
              <a:t>105 </a:t>
            </a:r>
            <a:r>
              <a:rPr lang="it-IT" sz="2000" b="1" dirty="0" err="1" smtClean="0">
                <a:solidFill>
                  <a:srgbClr val="0070C0"/>
                </a:solidFill>
              </a:rPr>
              <a:t>iscritti+</a:t>
            </a:r>
            <a:r>
              <a:rPr lang="it-IT" sz="2000" b="1" dirty="0" smtClean="0">
                <a:solidFill>
                  <a:srgbClr val="0070C0"/>
                </a:solidFill>
              </a:rPr>
              <a:t> 20  uditori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/>
          <a:p>
            <a:r>
              <a:rPr lang="it-IT" dirty="0" smtClean="0"/>
              <a:t>  </a:t>
            </a:r>
            <a:fld id="{161618AE-349E-4F06-9364-85E990497252}" type="slidenum">
              <a:rPr lang="it-IT" smtClean="0"/>
              <a:pPr/>
              <a:t>4</a:t>
            </a:fld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0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13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0" y="2973370"/>
            <a:ext cx="91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rgbClr val="009900"/>
              </a:solidFill>
            </a:endParaRPr>
          </a:p>
          <a:p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33888" y="1913987"/>
            <a:ext cx="9144000" cy="46166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</a:rPr>
              <a:t>“SCAMBI” IL VALORE DELLA RELAZIONE E DEL DIALOGO CULTURALE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944" y="2380236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dirty="0" smtClean="0"/>
              <a:t>Onorevole </a:t>
            </a:r>
            <a:r>
              <a:rPr lang="it-IT" sz="2000" dirty="0"/>
              <a:t>Raffaella Mariani, Commissione Ambiente Camera dei </a:t>
            </a:r>
            <a:r>
              <a:rPr lang="it-IT" sz="2000" dirty="0" smtClean="0"/>
              <a:t>Deputati</a:t>
            </a:r>
          </a:p>
          <a:p>
            <a:pPr lvl="0"/>
            <a:endParaRPr lang="it-IT" sz="400" dirty="0"/>
          </a:p>
          <a:p>
            <a:pPr lvl="0"/>
            <a:r>
              <a:rPr lang="it-IT" sz="2000" b="1" dirty="0"/>
              <a:t>Le valutazioni ambientali per il futuro dell'Italia -</a:t>
            </a:r>
            <a:r>
              <a:rPr lang="it-IT" sz="2000" dirty="0"/>
              <a:t> Renato Grimaldi – Direzione Generale, Ministero dell’Ambiente e della Tutela del Territorio e del </a:t>
            </a:r>
            <a:r>
              <a:rPr lang="it-IT" sz="2000" dirty="0" smtClean="0"/>
              <a:t>Mare</a:t>
            </a:r>
          </a:p>
          <a:p>
            <a:pPr lvl="0"/>
            <a:endParaRPr lang="it-IT" sz="400" dirty="0"/>
          </a:p>
          <a:p>
            <a:pPr lvl="0"/>
            <a:r>
              <a:rPr lang="it-IT" sz="2000" b="1" dirty="0"/>
              <a:t>Il Contributo della Regione Toscana per l’educazione alla sostenibilità e </a:t>
            </a:r>
            <a:r>
              <a:rPr lang="it-IT" sz="2000" b="1" dirty="0" smtClean="0"/>
              <a:t>all’ambiente</a:t>
            </a:r>
          </a:p>
          <a:p>
            <a:pPr lvl="0"/>
            <a:endParaRPr lang="it-IT" sz="400" b="1" dirty="0" smtClean="0"/>
          </a:p>
          <a:p>
            <a:pPr lvl="0"/>
            <a:r>
              <a:rPr lang="it-IT" sz="2000" b="1" dirty="0" smtClean="0"/>
              <a:t>Essere </a:t>
            </a:r>
            <a:r>
              <a:rPr lang="it-IT" sz="2000" b="1" dirty="0"/>
              <a:t>Riserva della Biosfera dell’UNESCO: la sfida dell’Educazione allo </a:t>
            </a:r>
            <a:r>
              <a:rPr lang="it-IT" sz="2000" b="1" dirty="0" smtClean="0"/>
              <a:t>Sviluppo</a:t>
            </a:r>
          </a:p>
          <a:p>
            <a:pPr lvl="0"/>
            <a:r>
              <a:rPr lang="it-IT" sz="2000" b="1" dirty="0" smtClean="0"/>
              <a:t> </a:t>
            </a:r>
            <a:r>
              <a:rPr lang="it-IT" sz="2000" b="1" dirty="0"/>
              <a:t>Sostenibile in una prospettiva di rete globale, </a:t>
            </a:r>
            <a:r>
              <a:rPr lang="it-IT" sz="2000" dirty="0"/>
              <a:t>Philippe </a:t>
            </a:r>
            <a:r>
              <a:rPr lang="it-IT" sz="2000" dirty="0" err="1"/>
              <a:t>Pypaert</a:t>
            </a:r>
            <a:r>
              <a:rPr lang="it-IT" sz="2000" dirty="0"/>
              <a:t> – </a:t>
            </a:r>
            <a:r>
              <a:rPr lang="it-IT" dirty="0"/>
              <a:t>Ufficio UNESCO </a:t>
            </a:r>
            <a:r>
              <a:rPr lang="it-IT" dirty="0" smtClean="0"/>
              <a:t>ITALIA</a:t>
            </a:r>
          </a:p>
          <a:p>
            <a:pPr lvl="0"/>
            <a:endParaRPr lang="it-IT" sz="400" dirty="0"/>
          </a:p>
          <a:p>
            <a:pPr lvl="0"/>
            <a:r>
              <a:rPr lang="it-IT" sz="2000" b="1" dirty="0"/>
              <a:t>Il valore dell’appartenenza alla rete Unesco e il ruolo delle agenzie educative del territorio nel piano della </a:t>
            </a:r>
            <a:r>
              <a:rPr lang="it-IT" sz="2000" b="1" dirty="0" err="1"/>
              <a:t>governance</a:t>
            </a:r>
            <a:r>
              <a:rPr lang="it-IT" sz="2000" b="1" dirty="0"/>
              <a:t> della rete Unesco</a:t>
            </a:r>
            <a:r>
              <a:rPr lang="it-IT" sz="2000" dirty="0"/>
              <a:t> - Fausto Giovanelli, Presidente del Parco Nazionale dell’Appennino tosco-emiliano </a:t>
            </a:r>
          </a:p>
          <a:p>
            <a:pPr lvl="0"/>
            <a:r>
              <a:rPr lang="it-IT" sz="2000" b="1" dirty="0"/>
              <a:t>Dibattito </a:t>
            </a:r>
            <a:endParaRPr lang="it-IT" sz="2000" dirty="0"/>
          </a:p>
          <a:p>
            <a:pPr lvl="0"/>
            <a:r>
              <a:rPr lang="it-IT" sz="2000" b="1" dirty="0"/>
              <a:t>Conclusioni </a:t>
            </a:r>
            <a:r>
              <a:rPr lang="it-IT" sz="2000" dirty="0"/>
              <a:t>- Emanuele Ferrari- Vicesindaco del Comune di Castelnovo ne’ </a:t>
            </a:r>
            <a:r>
              <a:rPr lang="it-IT" sz="2000" dirty="0" smtClean="0"/>
              <a:t>Monti</a:t>
            </a:r>
          </a:p>
          <a:p>
            <a:pPr lvl="0"/>
            <a:endParaRPr lang="it-IT" sz="400" dirty="0"/>
          </a:p>
          <a:p>
            <a:pPr lvl="0"/>
            <a:r>
              <a:rPr lang="it-IT" sz="2000" b="1" dirty="0"/>
              <a:t>Escursione sul territorio, presso la Riserva</a:t>
            </a:r>
            <a:r>
              <a:rPr lang="it-IT" sz="2000" dirty="0"/>
              <a:t> a cura del Corpo Forestale dello </a:t>
            </a:r>
            <a:r>
              <a:rPr lang="it-IT" sz="2000" dirty="0" smtClean="0"/>
              <a:t>Stato</a:t>
            </a:r>
            <a:endParaRPr lang="it-IT" sz="2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0" y="1280599"/>
            <a:ext cx="58298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rgbClr val="0070C0"/>
                </a:solidFill>
              </a:rPr>
              <a:t>FORMAZIONE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829851" y="134215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39976" y="6426686"/>
            <a:ext cx="273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070C0"/>
                </a:solidFill>
              </a:rPr>
              <a:t>105 iscritti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3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13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1" y="1518077"/>
            <a:ext cx="917788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Viaggio d’istruzione </a:t>
            </a:r>
            <a:r>
              <a:rPr lang="it-IT" dirty="0" smtClean="0"/>
              <a:t>per gli insegnanti</a:t>
            </a:r>
          </a:p>
          <a:p>
            <a:r>
              <a:rPr lang="it-IT" sz="2000" b="1" i="1" dirty="0" err="1" smtClean="0"/>
              <a:t>Expò</a:t>
            </a:r>
            <a:r>
              <a:rPr lang="it-IT" sz="2000" b="1" i="1" dirty="0" smtClean="0"/>
              <a:t> </a:t>
            </a:r>
            <a:r>
              <a:rPr lang="it-IT" sz="2000" b="1" i="1" dirty="0"/>
              <a:t>Milano</a:t>
            </a:r>
            <a:endParaRPr lang="it-IT" sz="2000" dirty="0"/>
          </a:p>
          <a:p>
            <a:endParaRPr lang="it-IT" sz="1100" dirty="0" smtClean="0"/>
          </a:p>
          <a:p>
            <a:r>
              <a:rPr lang="it-IT" sz="2000" b="1" i="1" dirty="0"/>
              <a:t>Restituzione progetti 2014/2015 da parte di tutti gli istituti coinvolti</a:t>
            </a:r>
            <a:endParaRPr lang="it-IT" sz="2000" dirty="0"/>
          </a:p>
          <a:p>
            <a:endParaRPr lang="it-IT" sz="1200" dirty="0"/>
          </a:p>
          <a:p>
            <a:r>
              <a:rPr lang="it-IT" dirty="0" smtClean="0"/>
              <a:t>Mostra </a:t>
            </a:r>
            <a:r>
              <a:rPr lang="it-IT" dirty="0" err="1" smtClean="0"/>
              <a:t>MaB</a:t>
            </a:r>
            <a:r>
              <a:rPr lang="it-IT" dirty="0" smtClean="0"/>
              <a:t> - Unesco: </a:t>
            </a:r>
          </a:p>
          <a:p>
            <a:r>
              <a:rPr lang="it-IT" sz="2000" b="1" dirty="0" smtClean="0"/>
              <a:t>"</a:t>
            </a:r>
            <a:r>
              <a:rPr lang="it-IT" sz="2000" b="1" dirty="0" err="1"/>
              <a:t>Behind</a:t>
            </a:r>
            <a:r>
              <a:rPr lang="it-IT" sz="2000" b="1" dirty="0"/>
              <a:t> </a:t>
            </a:r>
            <a:r>
              <a:rPr lang="it-IT" sz="2000" b="1" dirty="0" err="1"/>
              <a:t>food</a:t>
            </a:r>
            <a:r>
              <a:rPr lang="it-IT" sz="2000" b="1" dirty="0"/>
              <a:t> </a:t>
            </a:r>
            <a:r>
              <a:rPr lang="it-IT" sz="2000" b="1" dirty="0" err="1"/>
              <a:t>sustainability-Il</a:t>
            </a:r>
            <a:r>
              <a:rPr lang="it-IT" sz="2000" b="1" dirty="0"/>
              <a:t> cibo e l'ambiente"</a:t>
            </a:r>
            <a:r>
              <a:rPr lang="it-IT" sz="2000" dirty="0"/>
              <a:t> </a:t>
            </a:r>
            <a:endParaRPr lang="it-IT" sz="2000" dirty="0" smtClean="0"/>
          </a:p>
          <a:p>
            <a:r>
              <a:rPr lang="it-IT" sz="2000" dirty="0" smtClean="0"/>
              <a:t>Seminario </a:t>
            </a:r>
            <a:r>
              <a:rPr lang="it-IT" sz="2000" b="1" dirty="0" smtClean="0"/>
              <a:t>Dialoghi e Testimonianze</a:t>
            </a:r>
          </a:p>
          <a:p>
            <a:endParaRPr lang="it-IT" sz="1600" dirty="0" smtClean="0"/>
          </a:p>
          <a:p>
            <a:r>
              <a:rPr lang="it-IT" dirty="0" smtClean="0"/>
              <a:t>Presentazione libri:</a:t>
            </a:r>
          </a:p>
          <a:p>
            <a:r>
              <a:rPr lang="it-IT" sz="2000" b="1" dirty="0" smtClean="0"/>
              <a:t>Mucche </a:t>
            </a:r>
            <a:r>
              <a:rPr lang="it-IT" sz="2000" b="1" dirty="0"/>
              <a:t>allo stato ebraico. Svarioni da un paese a scarsa cultura </a:t>
            </a:r>
            <a:r>
              <a:rPr lang="it-IT" sz="2000" b="1" dirty="0" smtClean="0"/>
              <a:t>geografica </a:t>
            </a:r>
          </a:p>
          <a:p>
            <a:r>
              <a:rPr lang="it-IT" b="1" dirty="0" smtClean="0"/>
              <a:t>-</a:t>
            </a:r>
            <a:r>
              <a:rPr lang="it-IT" dirty="0"/>
              <a:t>Riccardo Canesi   </a:t>
            </a:r>
            <a:endParaRPr lang="it-IT" b="1" dirty="0" smtClean="0"/>
          </a:p>
          <a:p>
            <a:r>
              <a:rPr lang="it-IT" sz="2000" b="1" dirty="0" smtClean="0"/>
              <a:t>L'orto </a:t>
            </a:r>
            <a:r>
              <a:rPr lang="it-IT" sz="2000" b="1" dirty="0"/>
              <a:t>delle </a:t>
            </a:r>
            <a:r>
              <a:rPr lang="it-IT" sz="2000" b="1" dirty="0" smtClean="0"/>
              <a:t>meraviglie </a:t>
            </a:r>
            <a:r>
              <a:rPr lang="it-IT" b="1" dirty="0" smtClean="0"/>
              <a:t>- </a:t>
            </a:r>
            <a:r>
              <a:rPr lang="it-IT" dirty="0"/>
              <a:t>Emilio </a:t>
            </a:r>
            <a:r>
              <a:rPr lang="it-IT" dirty="0" err="1"/>
              <a:t>Bertoncini</a:t>
            </a:r>
            <a:r>
              <a:rPr lang="it-IT" dirty="0"/>
              <a:t>  </a:t>
            </a:r>
            <a:endParaRPr lang="it-IT" b="1" dirty="0" smtClean="0"/>
          </a:p>
          <a:p>
            <a:endParaRPr lang="it-IT" sz="1600" b="1" dirty="0"/>
          </a:p>
          <a:p>
            <a:r>
              <a:rPr lang="it-IT" dirty="0"/>
              <a:t>C</a:t>
            </a:r>
            <a:r>
              <a:rPr lang="it-IT" dirty="0" smtClean="0"/>
              <a:t>onvegno </a:t>
            </a:r>
            <a:r>
              <a:rPr lang="it-IT" dirty="0"/>
              <a:t>"</a:t>
            </a:r>
            <a:r>
              <a:rPr lang="it-IT" dirty="0" err="1"/>
              <a:t>Mab</a:t>
            </a:r>
            <a:r>
              <a:rPr lang="it-IT" dirty="0"/>
              <a:t>-Unesco Appennino</a:t>
            </a:r>
            <a:r>
              <a:rPr lang="it-IT" dirty="0" smtClean="0"/>
              <a:t>:</a:t>
            </a:r>
          </a:p>
          <a:p>
            <a:r>
              <a:rPr lang="it-IT" sz="2000" b="1" dirty="0" smtClean="0"/>
              <a:t>I perché, </a:t>
            </a:r>
            <a:r>
              <a:rPr lang="it-IT" sz="2000" b="1" dirty="0"/>
              <a:t>i valori, gli </a:t>
            </a:r>
            <a:r>
              <a:rPr lang="it-IT" sz="2000" b="1" dirty="0" smtClean="0"/>
              <a:t>strumenti</a:t>
            </a:r>
          </a:p>
          <a:p>
            <a:endParaRPr lang="it-IT" sz="1600" b="1" dirty="0" smtClean="0"/>
          </a:p>
          <a:p>
            <a:r>
              <a:rPr lang="it-IT" sz="2000" b="1" dirty="0"/>
              <a:t>Incontro dei ragazzi delle scuole superiori con Philippe </a:t>
            </a:r>
            <a:r>
              <a:rPr lang="it-IT" sz="2000" b="1" dirty="0" err="1"/>
              <a:t>Pypaert</a:t>
            </a:r>
            <a:r>
              <a:rPr lang="it-IT" sz="2000" b="1" dirty="0"/>
              <a:t> – Ufficio Europeo </a:t>
            </a:r>
            <a:r>
              <a:rPr lang="it-IT" sz="2000" b="1" dirty="0" err="1"/>
              <a:t>MAb</a:t>
            </a:r>
            <a:r>
              <a:rPr lang="it-IT" sz="2000" b="1" dirty="0"/>
              <a:t> </a:t>
            </a:r>
            <a:r>
              <a:rPr lang="it-IT" sz="2000" b="1" dirty="0" smtClean="0"/>
              <a:t>Unesco</a:t>
            </a:r>
            <a:endParaRPr lang="it-IT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-16326" y="980728"/>
            <a:ext cx="5856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rgbClr val="008000"/>
                </a:solidFill>
              </a:rPr>
              <a:t>APPROFONDIMENTI</a:t>
            </a:r>
            <a:endParaRPr lang="it-IT" sz="2800" b="1" dirty="0">
              <a:solidFill>
                <a:srgbClr val="008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56149" y="104228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7518" y="6396335"/>
            <a:ext cx="461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rgbClr val="009900"/>
                </a:solidFill>
              </a:rPr>
              <a:t>Totale persone coinvolte 2635</a:t>
            </a:r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8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5829851" y="134215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342154"/>
            <a:ext cx="57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</a:t>
            </a:r>
            <a:r>
              <a:rPr lang="it-IT" altLang="it-IT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it-IT" altLang="it-IT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IN RETE</a:t>
            </a:r>
            <a:endParaRPr lang="it-IT" sz="2800" b="1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76305"/>
              </p:ext>
            </p:extLst>
          </p:nvPr>
        </p:nvGraphicFramePr>
        <p:xfrm>
          <a:off x="107504" y="2132855"/>
          <a:ext cx="8928992" cy="478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1705"/>
                <a:gridCol w="4867287"/>
              </a:tblGrid>
              <a:tr h="54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A50021"/>
                          </a:solidFill>
                          <a:effectLst/>
                        </a:rPr>
                        <a:t>Scuole</a:t>
                      </a:r>
                      <a:endParaRPr lang="it-IT" sz="3600" b="1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A50021"/>
                          </a:solidFill>
                          <a:effectLst/>
                        </a:rPr>
                        <a:t>Progetti</a:t>
                      </a:r>
                      <a:endParaRPr lang="it-IT" sz="3600" b="1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A50021"/>
                          </a:solidFill>
                          <a:effectLst/>
                        </a:rPr>
                        <a:t>Istituto di Istruzione Superiore Nelson Mandela</a:t>
                      </a:r>
                      <a:endParaRPr lang="it-IT" sz="24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A50021"/>
                          </a:solidFill>
                          <a:effectLst/>
                        </a:rPr>
                        <a:t>“Abitare la terra”</a:t>
                      </a:r>
                      <a:endParaRPr lang="it-IT" sz="3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A50021"/>
                          </a:solidFill>
                          <a:effectLst/>
                        </a:rPr>
                        <a:t>Istituto Superiore Cattaneo - Dall’Aglio</a:t>
                      </a:r>
                      <a:endParaRPr lang="it-IT" sz="240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A50021"/>
                          </a:solidFill>
                          <a:effectLst/>
                        </a:rPr>
                        <a:t>“Relazioni nella Riserva di Biosfera Appennino tosco-emiliano”</a:t>
                      </a:r>
                      <a:endParaRPr lang="it-IT" sz="3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A50021"/>
                          </a:solidFill>
                          <a:effectLst/>
                        </a:rPr>
                        <a:t>Istituto Comprensivo Carpineti - Casina</a:t>
                      </a:r>
                      <a:endParaRPr lang="it-IT" sz="24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rgbClr val="A50021"/>
                          </a:solidFill>
                          <a:effectLst/>
                        </a:rPr>
                        <a:t>“La Scuola nel Parco</a:t>
                      </a:r>
                      <a:r>
                        <a:rPr lang="it-IT" sz="2000" dirty="0" smtClean="0">
                          <a:solidFill>
                            <a:srgbClr val="A50021"/>
                          </a:solidFill>
                          <a:effectLst/>
                        </a:rPr>
                        <a:t>”</a:t>
                      </a:r>
                      <a:endParaRPr lang="it-IT" sz="3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A50021"/>
                          </a:solidFill>
                          <a:effectLst/>
                        </a:rPr>
                        <a:t>Istituto Comprensivo di Villa Minozzo</a:t>
                      </a:r>
                      <a:endParaRPr lang="it-IT" sz="240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A50021"/>
                          </a:solidFill>
                          <a:effectLst/>
                        </a:rPr>
                        <a:t>“Sapori vicini e…lontani”</a:t>
                      </a:r>
                      <a:endParaRPr lang="it-IT" sz="3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A50021"/>
                          </a:solidFill>
                          <a:effectLst/>
                        </a:rPr>
                        <a:t>Istituto Comprensivo di Busana </a:t>
                      </a:r>
                      <a:endParaRPr lang="it-IT" sz="240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A50021"/>
                          </a:solidFill>
                          <a:effectLst/>
                        </a:rPr>
                        <a:t>“Le energie della natura, la natura delle energie”</a:t>
                      </a:r>
                      <a:endParaRPr lang="it-IT" sz="3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A50021"/>
                          </a:solidFill>
                          <a:effectLst/>
                        </a:rPr>
                        <a:t>Istituto Comprensivo di Toano</a:t>
                      </a:r>
                      <a:endParaRPr lang="it-IT" sz="240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A50021"/>
                          </a:solidFill>
                          <a:effectLst/>
                        </a:rPr>
                        <a:t>“La Scuola nel Parco</a:t>
                      </a:r>
                      <a:r>
                        <a:rPr lang="it-IT" sz="2000" dirty="0" smtClean="0">
                          <a:solidFill>
                            <a:srgbClr val="A50021"/>
                          </a:solidFill>
                          <a:effectLst/>
                        </a:rPr>
                        <a:t>”</a:t>
                      </a:r>
                      <a:endParaRPr lang="it-IT" sz="3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A50021"/>
                          </a:solidFill>
                          <a:effectLst/>
                        </a:rPr>
                        <a:t>Istituto Comprensivo di Castelnovo</a:t>
                      </a:r>
                      <a:endParaRPr lang="it-IT" sz="240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A50021"/>
                          </a:solidFill>
                          <a:effectLst/>
                        </a:rPr>
                        <a:t>“Scambi: relazione e dialogo”</a:t>
                      </a:r>
                      <a:endParaRPr lang="it-IT" sz="3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9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13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CasellaDiTesto 18"/>
          <p:cNvSpPr txBox="1"/>
          <p:nvPr/>
        </p:nvSpPr>
        <p:spPr>
          <a:xfrm>
            <a:off x="5829851" y="134215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3491880" y="1916832"/>
            <a:ext cx="5652120" cy="52322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i="1" dirty="0" smtClean="0">
                <a:solidFill>
                  <a:schemeClr val="bg1"/>
                </a:solidFill>
                <a:latin typeface="Tahoma" pitchFamily="34" charset="0"/>
              </a:rPr>
              <a:t>Qualche numero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40803"/>
              </p:ext>
            </p:extLst>
          </p:nvPr>
        </p:nvGraphicFramePr>
        <p:xfrm>
          <a:off x="179512" y="3212976"/>
          <a:ext cx="8522010" cy="2547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739201"/>
                <a:gridCol w="988991"/>
                <a:gridCol w="720080"/>
                <a:gridCol w="792088"/>
                <a:gridCol w="1080120"/>
                <a:gridCol w="720080"/>
                <a:gridCol w="936104"/>
                <a:gridCol w="1105186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BUSANA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CARPINETI/  CASINA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IIS</a:t>
                      </a:r>
                      <a:endParaRPr lang="it-IT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VILLA</a:t>
                      </a:r>
                      <a:endParaRPr lang="it-IT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CASTELNOVO</a:t>
                      </a:r>
                      <a:endParaRPr lang="it-IT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TOANO</a:t>
                      </a:r>
                      <a:endParaRPr lang="it-IT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CATTANEO</a:t>
                      </a:r>
                      <a:endParaRPr lang="it-IT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Totale</a:t>
                      </a:r>
                      <a:endParaRPr lang="it-IT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480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Insegnanti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59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20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4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25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14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29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2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</a:rPr>
                        <a:t>153</a:t>
                      </a:r>
                      <a:endParaRPr lang="it-IT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507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Studenti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416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298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40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218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141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215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62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</a:rPr>
                        <a:t>1.390</a:t>
                      </a:r>
                      <a:endParaRPr lang="it-IT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3536" y="102821"/>
            <a:ext cx="8377986" cy="1013702"/>
            <a:chOff x="106501171" y="105204002"/>
            <a:chExt cx="6773296" cy="838636"/>
          </a:xfrm>
        </p:grpSpPr>
        <p:pic>
          <p:nvPicPr>
            <p:cNvPr id="5" name="Picture 17" descr="marchioOrizzontaleOn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237" r="14815" b="20279"/>
            <a:stretch>
              <a:fillRect/>
            </a:stretch>
          </p:blipFill>
          <p:spPr bwMode="auto">
            <a:xfrm>
              <a:off x="109754809" y="105316987"/>
              <a:ext cx="1219278" cy="6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11217955_478617105634694_4533795385872616483_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" r="5092" b="10117"/>
            <a:stretch>
              <a:fillRect/>
            </a:stretch>
          </p:blipFill>
          <p:spPr bwMode="auto">
            <a:xfrm>
              <a:off x="111614461" y="105384501"/>
              <a:ext cx="1660006" cy="60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%20COMUNE%20COLO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52" y="105240491"/>
              <a:ext cx="517949" cy="69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501171" y="105204002"/>
              <a:ext cx="1106101" cy="838636"/>
              <a:chOff x="106501171" y="105204002"/>
              <a:chExt cx="1106101" cy="838636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8" r="77524" b="6819"/>
              <a:stretch>
                <a:fillRect/>
              </a:stretch>
            </p:blipFill>
            <p:spPr bwMode="auto">
              <a:xfrm>
                <a:off x="106775297" y="105204002"/>
                <a:ext cx="557849" cy="547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106501171" y="105754638"/>
                <a:ext cx="11061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Gruppo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“La </a:t>
                </a:r>
                <a:r>
                  <a:rPr kumimoji="0" lang="it-IT" altLang="it-IT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Scuola 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nel </a:t>
                </a:r>
                <a:r>
                  <a:rPr kumimoji="0" lang="it-IT" altLang="it-IT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Parco</a:t>
                </a:r>
                <a:r>
                  <a:rPr kumimoji="0" lang="it-IT" altLang="it-IT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”</a:t>
                </a:r>
                <a:endPara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5829851" y="1342154"/>
            <a:ext cx="3348037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a.s.</a:t>
            </a:r>
            <a:r>
              <a:rPr lang="it-IT" sz="2400" b="1" dirty="0" smtClean="0">
                <a:solidFill>
                  <a:schemeClr val="bg1"/>
                </a:solidFill>
              </a:rPr>
              <a:t> 2015/2016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38502" y="1844824"/>
            <a:ext cx="6405498" cy="70788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Temi sviluppati nei progetti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12" y="3068960"/>
            <a:ext cx="9118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Produzione locale e peculiarità alimentari, filiere, biodiversità</a:t>
            </a:r>
          </a:p>
          <a:p>
            <a:r>
              <a:rPr lang="it-IT" sz="2800" dirty="0" smtClean="0"/>
              <a:t>Storia, storie e tradizioni</a:t>
            </a:r>
          </a:p>
          <a:p>
            <a:r>
              <a:rPr lang="it-IT" sz="2800" dirty="0" smtClean="0"/>
              <a:t>Geologia, morfologia, biologia, botanica, zoologia, antropologia … dell’Appennino</a:t>
            </a:r>
          </a:p>
          <a:p>
            <a:r>
              <a:rPr lang="it-IT" sz="2800" dirty="0" smtClean="0"/>
              <a:t>Parchi, aree protette, riserve</a:t>
            </a:r>
            <a:endParaRPr lang="it-IT" sz="2400" dirty="0" smtClean="0"/>
          </a:p>
          <a:p>
            <a:r>
              <a:rPr lang="it-IT" sz="2800" dirty="0" smtClean="0"/>
              <a:t>Mappe</a:t>
            </a:r>
          </a:p>
          <a:p>
            <a:endParaRPr lang="it-IT" sz="28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342154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PROGETTI IN RETE</a:t>
            </a:r>
            <a:endParaRPr lang="it-IT" sz="2800" b="1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18AE-349E-4F06-9364-85E99049725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1269</Words>
  <Application>Microsoft Office PowerPoint</Application>
  <PresentationFormat>Presentazione su schermo (4:3)</PresentationFormat>
  <Paragraphs>309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cose accadono a chi le sa raccontare. J. Bruner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Novella Notari</dc:creator>
  <cp:lastModifiedBy>Novella Notari</cp:lastModifiedBy>
  <cp:revision>244</cp:revision>
  <dcterms:created xsi:type="dcterms:W3CDTF">2015-11-28T08:00:00Z</dcterms:created>
  <dcterms:modified xsi:type="dcterms:W3CDTF">2017-02-22T10:03:20Z</dcterms:modified>
</cp:coreProperties>
</file>